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Default Extension="tiff" ContentType="image/tif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9" r:id="rId2"/>
    <p:sldId id="256" r:id="rId3"/>
    <p:sldId id="318" r:id="rId4"/>
    <p:sldId id="347" r:id="rId5"/>
    <p:sldId id="319" r:id="rId6"/>
    <p:sldId id="321" r:id="rId7"/>
    <p:sldId id="323" r:id="rId8"/>
    <p:sldId id="361" r:id="rId9"/>
    <p:sldId id="362" r:id="rId10"/>
    <p:sldId id="364" r:id="rId11"/>
    <p:sldId id="363" r:id="rId12"/>
    <p:sldId id="360" r:id="rId13"/>
    <p:sldId id="349" r:id="rId14"/>
    <p:sldId id="365" r:id="rId15"/>
    <p:sldId id="366" r:id="rId16"/>
    <p:sldId id="367" r:id="rId17"/>
    <p:sldId id="368" r:id="rId18"/>
    <p:sldId id="373" r:id="rId19"/>
    <p:sldId id="374" r:id="rId20"/>
    <p:sldId id="375" r:id="rId21"/>
    <p:sldId id="376" r:id="rId22"/>
    <p:sldId id="378" r:id="rId23"/>
    <p:sldId id="379" r:id="rId24"/>
    <p:sldId id="380" r:id="rId25"/>
    <p:sldId id="382" r:id="rId26"/>
    <p:sldId id="383" r:id="rId27"/>
    <p:sldId id="384" r:id="rId28"/>
    <p:sldId id="385" r:id="rId29"/>
    <p:sldId id="386" r:id="rId30"/>
    <p:sldId id="352" r:id="rId31"/>
    <p:sldId id="346" r:id="rId32"/>
  </p:sldIdLst>
  <p:sldSz cx="9144000" cy="6858000" type="screen4x3"/>
  <p:notesSz cx="10002838" cy="68818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6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6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6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6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6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6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6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6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6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6AC"/>
    <a:srgbClr val="000600"/>
    <a:srgbClr val="0064C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265" autoAdjust="0"/>
    <p:restoredTop sz="94660" autoAdjust="0"/>
  </p:normalViewPr>
  <p:slideViewPr>
    <p:cSldViewPr showGuides="1">
      <p:cViewPr>
        <p:scale>
          <a:sx n="100" d="100"/>
          <a:sy n="100" d="100"/>
        </p:scale>
        <p:origin x="-389" y="691"/>
      </p:cViewPr>
      <p:guideLst>
        <p:guide orient="horz" pos="2172"/>
        <p:guide pos="1857"/>
        <p:guide pos="74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2" d="100"/>
          <a:sy n="72" d="100"/>
        </p:scale>
        <p:origin x="-2148" y="-108"/>
      </p:cViewPr>
      <p:guideLst>
        <p:guide orient="horz" pos="2168"/>
        <p:guide pos="315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34025" cy="344527"/>
          </a:xfrm>
          <a:prstGeom prst="rect">
            <a:avLst/>
          </a:prstGeom>
        </p:spPr>
        <p:txBody>
          <a:bodyPr vert="horz" lIns="91303" tIns="45651" rIns="91303" bIns="45651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666508" y="0"/>
            <a:ext cx="4334025" cy="344527"/>
          </a:xfrm>
          <a:prstGeom prst="rect">
            <a:avLst/>
          </a:prstGeom>
        </p:spPr>
        <p:txBody>
          <a:bodyPr vert="horz" lIns="91303" tIns="45651" rIns="91303" bIns="45651" rtlCol="0"/>
          <a:lstStyle>
            <a:lvl1pPr algn="r">
              <a:defRPr sz="1200"/>
            </a:lvl1pPr>
          </a:lstStyle>
          <a:p>
            <a:fld id="{D16837C9-50BB-4769-9D59-15C3862CAA71}" type="datetimeFigureOut">
              <a:rPr lang="de-DE" smtClean="0"/>
              <a:pPr/>
              <a:t>20.10.2016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6536196"/>
            <a:ext cx="4334025" cy="344527"/>
          </a:xfrm>
          <a:prstGeom prst="rect">
            <a:avLst/>
          </a:prstGeom>
        </p:spPr>
        <p:txBody>
          <a:bodyPr vert="horz" lIns="91303" tIns="45651" rIns="91303" bIns="45651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666508" y="6536196"/>
            <a:ext cx="4334025" cy="344527"/>
          </a:xfrm>
          <a:prstGeom prst="rect">
            <a:avLst/>
          </a:prstGeom>
        </p:spPr>
        <p:txBody>
          <a:bodyPr vert="horz" lIns="91303" tIns="45651" rIns="91303" bIns="45651" rtlCol="0" anchor="b"/>
          <a:lstStyle>
            <a:lvl1pPr algn="r">
              <a:defRPr sz="1200"/>
            </a:lvl1pPr>
          </a:lstStyle>
          <a:p>
            <a:fld id="{40C87CA8-1C13-479B-8D8B-8B0F0D88F3BE}" type="slidenum">
              <a:rPr lang="de-DE" smtClean="0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34563" cy="344091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Calibri" pitchFamily="6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665962" y="0"/>
            <a:ext cx="4334563" cy="344091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64" charset="0"/>
              </a:defRPr>
            </a:lvl1pPr>
          </a:lstStyle>
          <a:p>
            <a:pPr>
              <a:defRPr/>
            </a:pPr>
            <a:fld id="{DCA4A099-8163-4891-AC95-B3D36F4F82D6}" type="datetime1">
              <a:rPr lang="de-DE"/>
              <a:pPr>
                <a:defRPr/>
              </a:pPr>
              <a:t>20.10.2016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281363" y="515938"/>
            <a:ext cx="3440112" cy="2579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6471" tIns="48236" rIns="96471" bIns="48236" numCol="1" anchor="ctr" anchorCtr="0" compatLnSpc="1">
            <a:prstTxWarp prst="textNoShape">
              <a:avLst/>
            </a:prstTxWarp>
          </a:bodyPr>
          <a:lstStyle/>
          <a:p>
            <a:pPr lvl="0"/>
            <a:endParaRPr lang="de-DE" noProof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1000285" y="3268862"/>
            <a:ext cx="8002270" cy="3096816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6536528"/>
            <a:ext cx="4334563" cy="344091"/>
          </a:xfrm>
          <a:prstGeom prst="rect">
            <a:avLst/>
          </a:prstGeom>
        </p:spPr>
        <p:txBody>
          <a:bodyPr vert="horz" wrap="square" lIns="96471" tIns="48236" rIns="96471" bIns="48236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Calibri" pitchFamily="6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665962" y="6536528"/>
            <a:ext cx="4334563" cy="344091"/>
          </a:xfrm>
          <a:prstGeom prst="rect">
            <a:avLst/>
          </a:prstGeom>
        </p:spPr>
        <p:txBody>
          <a:bodyPr vert="horz" wrap="square" lIns="96471" tIns="48236" rIns="96471" bIns="48236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64" charset="0"/>
              </a:defRPr>
            </a:lvl1pPr>
          </a:lstStyle>
          <a:p>
            <a:pPr>
              <a:defRPr/>
            </a:pPr>
            <a:fld id="{B194A38F-57E8-466F-91C2-6407400E83D3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64" charset="-128"/>
        <a:cs typeface="ＭＳ Ｐゴシック" pitchFamily="6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6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6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6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6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94A38F-57E8-466F-91C2-6407400E83D3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smtClean="0"/>
              <a:t> </a:t>
            </a:r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307A1E-1C30-416B-9E28-67095E172176}" type="slidenum">
              <a:rPr lang="de-DE" smtClean="0"/>
              <a:pPr/>
              <a:t>10</a:t>
            </a:fld>
            <a:endParaRPr lang="de-DE" smtClean="0"/>
          </a:p>
        </p:txBody>
      </p:sp>
      <p:sp>
        <p:nvSpPr>
          <p:cNvPr id="5" name="Notizenplatzhalter 2"/>
          <p:cNvSpPr txBox="1">
            <a:spLocks/>
          </p:cNvSpPr>
          <p:nvPr/>
        </p:nvSpPr>
        <p:spPr>
          <a:xfrm>
            <a:off x="1222570" y="3383559"/>
            <a:ext cx="8002270" cy="3096816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de-DE" sz="400" dirty="0" smtClean="0">
                <a:latin typeface="Calibri" pitchFamily="64" charset="0"/>
              </a:rPr>
              <a:t/>
            </a:r>
            <a:br>
              <a:rPr lang="de-DE" sz="400" dirty="0" smtClean="0">
                <a:latin typeface="Calibri" pitchFamily="64" charset="0"/>
              </a:rPr>
            </a:br>
            <a:r>
              <a:rPr lang="de-DE" sz="600" dirty="0" smtClean="0">
                <a:latin typeface="Calibri" pitchFamily="64" charset="0"/>
              </a:rPr>
              <a:t/>
            </a:r>
            <a:br>
              <a:rPr lang="de-DE" sz="600" dirty="0" smtClean="0">
                <a:latin typeface="Calibri" pitchFamily="64" charset="0"/>
              </a:rPr>
            </a:br>
            <a:endParaRPr lang="de-DE" sz="1500" dirty="0" smtClean="0">
              <a:latin typeface="Calibri" pitchFamily="64" charset="0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1236956" y="3193636"/>
            <a:ext cx="7947200" cy="3785512"/>
          </a:xfrm>
          <a:prstGeom prst="rect">
            <a:avLst/>
          </a:prstGeom>
        </p:spPr>
        <p:txBody>
          <a:bodyPr wrap="square" lIns="91303" tIns="45651" rIns="91303" bIns="45651">
            <a:spAutoFit/>
          </a:bodyPr>
          <a:lstStyle/>
          <a:p>
            <a:r>
              <a:rPr lang="en-GB" sz="1600" dirty="0" smtClean="0">
                <a:latin typeface="+mn-lt"/>
              </a:rPr>
              <a:t>Our range of services comprises </a:t>
            </a:r>
            <a:r>
              <a:rPr lang="en-GB" sz="1600" b="1" dirty="0" smtClean="0">
                <a:latin typeface="+mn-lt"/>
              </a:rPr>
              <a:t>professional training, further education, R&amp;D </a:t>
            </a:r>
            <a:r>
              <a:rPr lang="en-GB" sz="1600" dirty="0" smtClean="0">
                <a:latin typeface="+mn-lt"/>
              </a:rPr>
              <a:t>as well as </a:t>
            </a:r>
            <a:r>
              <a:rPr lang="en-GB" sz="1600" b="1" dirty="0" smtClean="0">
                <a:latin typeface="+mn-lt"/>
              </a:rPr>
              <a:t>consulting</a:t>
            </a:r>
            <a:r>
              <a:rPr lang="en-GB" sz="1600" dirty="0" smtClean="0">
                <a:latin typeface="+mn-lt"/>
              </a:rPr>
              <a:t>. We are </a:t>
            </a:r>
            <a:r>
              <a:rPr lang="en-GB" sz="1600" b="1" dirty="0" smtClean="0">
                <a:latin typeface="+mn-lt"/>
              </a:rPr>
              <a:t>specialised in conceiving tailor-made trainings</a:t>
            </a:r>
            <a:r>
              <a:rPr lang="en-GB" sz="1600" dirty="0" smtClean="0">
                <a:latin typeface="+mn-lt"/>
              </a:rPr>
              <a:t> focussing on the technical aspects of industrial shoe production aiming to increase quality and efficiency, and we impart product competence for purchasing and sales staff. </a:t>
            </a:r>
          </a:p>
          <a:p>
            <a:r>
              <a:rPr lang="en-GB" sz="1600" dirty="0" smtClean="0">
                <a:latin typeface="+mn-lt"/>
              </a:rPr>
              <a:t> </a:t>
            </a:r>
          </a:p>
          <a:p>
            <a:r>
              <a:rPr lang="en-GB" sz="1600" dirty="0" smtClean="0">
                <a:latin typeface="+mn-lt"/>
              </a:rPr>
              <a:t>We work on a global scale and deploy our trainers wherever required by the customer. Our know-how covers the </a:t>
            </a:r>
            <a:r>
              <a:rPr lang="en-GB" sz="1600" b="1" dirty="0" smtClean="0">
                <a:latin typeface="+mn-lt"/>
              </a:rPr>
              <a:t>entire value chain</a:t>
            </a:r>
            <a:r>
              <a:rPr lang="en-GB" sz="1600" dirty="0" smtClean="0">
                <a:latin typeface="+mn-lt"/>
              </a:rPr>
              <a:t>:</a:t>
            </a:r>
          </a:p>
          <a:p>
            <a:pPr>
              <a:buFontTx/>
              <a:buChar char="-"/>
            </a:pPr>
            <a:r>
              <a:rPr lang="en-GB" sz="1600" dirty="0" smtClean="0">
                <a:latin typeface="+mn-lt"/>
              </a:rPr>
              <a:t>Machines and materials</a:t>
            </a:r>
          </a:p>
          <a:p>
            <a:pPr>
              <a:buFontTx/>
              <a:buChar char="-"/>
            </a:pPr>
            <a:r>
              <a:rPr lang="en-GB" sz="1600" dirty="0" smtClean="0">
                <a:latin typeface="+mn-lt"/>
              </a:rPr>
              <a:t>Product design</a:t>
            </a:r>
          </a:p>
          <a:p>
            <a:pPr>
              <a:buFontTx/>
              <a:buChar char="-"/>
            </a:pPr>
            <a:r>
              <a:rPr lang="en-GB" sz="1600" dirty="0" smtClean="0">
                <a:latin typeface="+mn-lt"/>
              </a:rPr>
              <a:t>Development of prototypes and pilot series</a:t>
            </a:r>
            <a:br>
              <a:rPr lang="en-GB" sz="1600" dirty="0" smtClean="0">
                <a:latin typeface="+mn-lt"/>
              </a:rPr>
            </a:br>
            <a:r>
              <a:rPr lang="en-GB" sz="1600" dirty="0" smtClean="0">
                <a:latin typeface="+mn-lt"/>
              </a:rPr>
              <a:t>- Production process</a:t>
            </a:r>
          </a:p>
          <a:p>
            <a:pPr>
              <a:buFontTx/>
              <a:buChar char="-"/>
            </a:pPr>
            <a:r>
              <a:rPr lang="en-GB" sz="1600" dirty="0" smtClean="0">
                <a:latin typeface="+mn-lt"/>
              </a:rPr>
              <a:t> Quality assurance</a:t>
            </a:r>
            <a:br>
              <a:rPr lang="en-GB" sz="1600" dirty="0" smtClean="0">
                <a:latin typeface="+mn-lt"/>
              </a:rPr>
            </a:br>
            <a:r>
              <a:rPr lang="en-GB" sz="1600" dirty="0" smtClean="0">
                <a:latin typeface="+mn-lt"/>
              </a:rPr>
              <a:t>- Material and product testing, and certification</a:t>
            </a:r>
          </a:p>
          <a:p>
            <a:pPr>
              <a:buFontTx/>
              <a:buChar char="-"/>
            </a:pPr>
            <a:r>
              <a:rPr lang="en-GB" sz="1600" dirty="0" smtClean="0">
                <a:latin typeface="+mn-lt"/>
              </a:rPr>
              <a:t> Marketing and sales</a:t>
            </a:r>
          </a:p>
          <a:p>
            <a:pPr>
              <a:buFontTx/>
              <a:buChar char="-"/>
            </a:pPr>
            <a:r>
              <a:rPr lang="en-GB" sz="1600" dirty="0" smtClean="0">
                <a:latin typeface="+mn-lt"/>
              </a:rPr>
              <a:t> Legal issues of the globalised sourcing and sales market</a:t>
            </a:r>
            <a:endParaRPr lang="en-GB" sz="1600" dirty="0">
              <a:latin typeface="+mn-lt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smtClean="0"/>
              <a:t> </a:t>
            </a:r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307A1E-1C30-416B-9E28-67095E172176}" type="slidenum">
              <a:rPr lang="de-DE" smtClean="0"/>
              <a:pPr/>
              <a:t>11</a:t>
            </a:fld>
            <a:endParaRPr lang="de-DE" smtClean="0"/>
          </a:p>
        </p:txBody>
      </p:sp>
      <p:sp>
        <p:nvSpPr>
          <p:cNvPr id="5" name="Notizenplatzhalter 2"/>
          <p:cNvSpPr txBox="1">
            <a:spLocks/>
          </p:cNvSpPr>
          <p:nvPr/>
        </p:nvSpPr>
        <p:spPr>
          <a:xfrm>
            <a:off x="1222570" y="3383559"/>
            <a:ext cx="8002270" cy="3096816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de-DE" sz="400" dirty="0" smtClean="0">
                <a:latin typeface="Calibri" pitchFamily="64" charset="0"/>
              </a:rPr>
              <a:t/>
            </a:r>
            <a:br>
              <a:rPr lang="de-DE" sz="400" dirty="0" smtClean="0">
                <a:latin typeface="Calibri" pitchFamily="64" charset="0"/>
              </a:rPr>
            </a:br>
            <a:r>
              <a:rPr lang="de-DE" sz="600" dirty="0" smtClean="0">
                <a:latin typeface="Calibri" pitchFamily="64" charset="0"/>
              </a:rPr>
              <a:t/>
            </a:r>
            <a:br>
              <a:rPr lang="de-DE" sz="600" dirty="0" smtClean="0">
                <a:latin typeface="Calibri" pitchFamily="64" charset="0"/>
              </a:rPr>
            </a:br>
            <a:endParaRPr lang="de-DE" sz="1500" dirty="0" smtClean="0">
              <a:latin typeface="Calibri" pitchFamily="64" charset="0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1236956" y="3193636"/>
            <a:ext cx="7947200" cy="3785512"/>
          </a:xfrm>
          <a:prstGeom prst="rect">
            <a:avLst/>
          </a:prstGeom>
        </p:spPr>
        <p:txBody>
          <a:bodyPr wrap="square" lIns="91303" tIns="45651" rIns="91303" bIns="45651">
            <a:spAutoFit/>
          </a:bodyPr>
          <a:lstStyle/>
          <a:p>
            <a:r>
              <a:rPr lang="en-GB" sz="1600" dirty="0" smtClean="0">
                <a:latin typeface="+mn-lt"/>
              </a:rPr>
              <a:t>Our range of services comprises </a:t>
            </a:r>
            <a:r>
              <a:rPr lang="en-GB" sz="1600" b="1" dirty="0" smtClean="0">
                <a:latin typeface="+mn-lt"/>
              </a:rPr>
              <a:t>professional training, further education, R&amp;D </a:t>
            </a:r>
            <a:r>
              <a:rPr lang="en-GB" sz="1600" dirty="0" smtClean="0">
                <a:latin typeface="+mn-lt"/>
              </a:rPr>
              <a:t>as well as </a:t>
            </a:r>
            <a:r>
              <a:rPr lang="en-GB" sz="1600" b="1" dirty="0" smtClean="0">
                <a:latin typeface="+mn-lt"/>
              </a:rPr>
              <a:t>consulting</a:t>
            </a:r>
            <a:r>
              <a:rPr lang="en-GB" sz="1600" dirty="0" smtClean="0">
                <a:latin typeface="+mn-lt"/>
              </a:rPr>
              <a:t>. We are </a:t>
            </a:r>
            <a:r>
              <a:rPr lang="en-GB" sz="1600" b="1" dirty="0" smtClean="0">
                <a:latin typeface="+mn-lt"/>
              </a:rPr>
              <a:t>specialised in conceiving tailor-made trainings</a:t>
            </a:r>
            <a:r>
              <a:rPr lang="en-GB" sz="1600" dirty="0" smtClean="0">
                <a:latin typeface="+mn-lt"/>
              </a:rPr>
              <a:t> focussing on the technical aspects of industrial shoe production aiming to increase quality and efficiency, and we impart product competence for purchasing and sales staff. </a:t>
            </a:r>
          </a:p>
          <a:p>
            <a:r>
              <a:rPr lang="en-GB" sz="1600" dirty="0" smtClean="0">
                <a:latin typeface="+mn-lt"/>
              </a:rPr>
              <a:t> </a:t>
            </a:r>
          </a:p>
          <a:p>
            <a:r>
              <a:rPr lang="en-GB" sz="1600" dirty="0" smtClean="0">
                <a:latin typeface="+mn-lt"/>
              </a:rPr>
              <a:t>We work on a global scale and deploy our trainers wherever required by the customer. Our know-how covers the </a:t>
            </a:r>
            <a:r>
              <a:rPr lang="en-GB" sz="1600" b="1" dirty="0" smtClean="0">
                <a:latin typeface="+mn-lt"/>
              </a:rPr>
              <a:t>entire value chain</a:t>
            </a:r>
            <a:r>
              <a:rPr lang="en-GB" sz="1600" dirty="0" smtClean="0">
                <a:latin typeface="+mn-lt"/>
              </a:rPr>
              <a:t>:</a:t>
            </a:r>
          </a:p>
          <a:p>
            <a:pPr>
              <a:buFontTx/>
              <a:buChar char="-"/>
            </a:pPr>
            <a:r>
              <a:rPr lang="en-GB" sz="1600" dirty="0" smtClean="0">
                <a:latin typeface="+mn-lt"/>
              </a:rPr>
              <a:t>Machines and materials</a:t>
            </a:r>
          </a:p>
          <a:p>
            <a:pPr>
              <a:buFontTx/>
              <a:buChar char="-"/>
            </a:pPr>
            <a:r>
              <a:rPr lang="en-GB" sz="1600" dirty="0" smtClean="0">
                <a:latin typeface="+mn-lt"/>
              </a:rPr>
              <a:t>Product design</a:t>
            </a:r>
          </a:p>
          <a:p>
            <a:pPr>
              <a:buFontTx/>
              <a:buChar char="-"/>
            </a:pPr>
            <a:r>
              <a:rPr lang="en-GB" sz="1600" dirty="0" smtClean="0">
                <a:latin typeface="+mn-lt"/>
              </a:rPr>
              <a:t>Development of prototypes and pilot series</a:t>
            </a:r>
            <a:br>
              <a:rPr lang="en-GB" sz="1600" dirty="0" smtClean="0">
                <a:latin typeface="+mn-lt"/>
              </a:rPr>
            </a:br>
            <a:r>
              <a:rPr lang="en-GB" sz="1600" dirty="0" smtClean="0">
                <a:latin typeface="+mn-lt"/>
              </a:rPr>
              <a:t>- Production process</a:t>
            </a:r>
          </a:p>
          <a:p>
            <a:pPr>
              <a:buFontTx/>
              <a:buChar char="-"/>
            </a:pPr>
            <a:r>
              <a:rPr lang="en-GB" sz="1600" dirty="0" smtClean="0">
                <a:latin typeface="+mn-lt"/>
              </a:rPr>
              <a:t> Quality assurance</a:t>
            </a:r>
            <a:br>
              <a:rPr lang="en-GB" sz="1600" dirty="0" smtClean="0">
                <a:latin typeface="+mn-lt"/>
              </a:rPr>
            </a:br>
            <a:r>
              <a:rPr lang="en-GB" sz="1600" dirty="0" smtClean="0">
                <a:latin typeface="+mn-lt"/>
              </a:rPr>
              <a:t>- Material and product testing, and certification</a:t>
            </a:r>
          </a:p>
          <a:p>
            <a:pPr>
              <a:buFontTx/>
              <a:buChar char="-"/>
            </a:pPr>
            <a:r>
              <a:rPr lang="en-GB" sz="1600" dirty="0" smtClean="0">
                <a:latin typeface="+mn-lt"/>
              </a:rPr>
              <a:t> Marketing and sales</a:t>
            </a:r>
          </a:p>
          <a:p>
            <a:pPr>
              <a:buFontTx/>
              <a:buChar char="-"/>
            </a:pPr>
            <a:r>
              <a:rPr lang="en-GB" sz="1600" dirty="0" smtClean="0">
                <a:latin typeface="+mn-lt"/>
              </a:rPr>
              <a:t> Legal issues of the globalised sourcing and sales market</a:t>
            </a:r>
            <a:endParaRPr lang="en-GB" sz="1600" dirty="0">
              <a:latin typeface="+mn-lt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smtClean="0"/>
              <a:t> </a:t>
            </a:r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307A1E-1C30-416B-9E28-67095E172176}" type="slidenum">
              <a:rPr lang="de-DE" smtClean="0"/>
              <a:pPr/>
              <a:t>12</a:t>
            </a:fld>
            <a:endParaRPr lang="de-DE" smtClean="0"/>
          </a:p>
        </p:txBody>
      </p:sp>
      <p:sp>
        <p:nvSpPr>
          <p:cNvPr id="5" name="Notizenplatzhalter 2"/>
          <p:cNvSpPr txBox="1">
            <a:spLocks/>
          </p:cNvSpPr>
          <p:nvPr/>
        </p:nvSpPr>
        <p:spPr>
          <a:xfrm>
            <a:off x="1222570" y="3383559"/>
            <a:ext cx="8002270" cy="3096816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de-DE" sz="400" dirty="0" smtClean="0">
                <a:latin typeface="Calibri" pitchFamily="64" charset="0"/>
              </a:rPr>
              <a:t/>
            </a:r>
            <a:br>
              <a:rPr lang="de-DE" sz="400" dirty="0" smtClean="0">
                <a:latin typeface="Calibri" pitchFamily="64" charset="0"/>
              </a:rPr>
            </a:br>
            <a:r>
              <a:rPr lang="de-DE" sz="600" dirty="0" smtClean="0">
                <a:latin typeface="Calibri" pitchFamily="64" charset="0"/>
              </a:rPr>
              <a:t/>
            </a:r>
            <a:br>
              <a:rPr lang="de-DE" sz="600" dirty="0" smtClean="0">
                <a:latin typeface="Calibri" pitchFamily="64" charset="0"/>
              </a:rPr>
            </a:br>
            <a:endParaRPr lang="de-DE" sz="1500" dirty="0" smtClean="0">
              <a:latin typeface="Calibri" pitchFamily="6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de-DE" dirty="0" smtClean="0"/>
              <a:t> </a:t>
            </a:r>
            <a:r>
              <a:rPr lang="en-GB" dirty="0" smtClean="0"/>
              <a:t>We are </a:t>
            </a:r>
            <a:r>
              <a:rPr lang="en-GB" b="1" dirty="0" smtClean="0"/>
              <a:t>specialised in designing customised practical training programmes for technicians, purchasers, or sales staff. </a:t>
            </a:r>
            <a:r>
              <a:rPr lang="en-GB" dirty="0" smtClean="0"/>
              <a:t>Theses training courses are developed </a:t>
            </a:r>
            <a:r>
              <a:rPr lang="en-GB" b="1" dirty="0" smtClean="0"/>
              <a:t>entirely in accord with clients' individual needs and demands.</a:t>
            </a:r>
            <a:endParaRPr lang="en-GB" dirty="0" smtClean="0"/>
          </a:p>
          <a:p>
            <a:r>
              <a:rPr lang="en-GB" dirty="0" smtClean="0"/>
              <a:t> </a:t>
            </a:r>
          </a:p>
          <a:p>
            <a:r>
              <a:rPr lang="en-GB" dirty="0" smtClean="0"/>
              <a:t>In order to ensure that a training programme ideally matches a client's individual requirements, ISC German first prepares a </a:t>
            </a:r>
            <a:r>
              <a:rPr lang="en-GB" b="1" dirty="0" smtClean="0"/>
              <a:t>highly detailed training concept </a:t>
            </a:r>
            <a:r>
              <a:rPr lang="en-GB" dirty="0" smtClean="0"/>
              <a:t>which is coordinated point-by-point with the respective client.</a:t>
            </a:r>
          </a:p>
          <a:p>
            <a:r>
              <a:rPr lang="en-GB" dirty="0" smtClean="0"/>
              <a:t> </a:t>
            </a:r>
          </a:p>
          <a:p>
            <a:r>
              <a:rPr lang="en-GB" dirty="0" smtClean="0"/>
              <a:t>ISC courses are taught both by </a:t>
            </a:r>
            <a:r>
              <a:rPr lang="en-GB" b="1" dirty="0" smtClean="0"/>
              <a:t>highly qualified </a:t>
            </a:r>
            <a:r>
              <a:rPr lang="en-GB" b="1" dirty="0" err="1" smtClean="0"/>
              <a:t>inhouse</a:t>
            </a:r>
            <a:r>
              <a:rPr lang="en-GB" b="1" dirty="0" smtClean="0"/>
              <a:t> staff </a:t>
            </a:r>
            <a:r>
              <a:rPr lang="en-GB" dirty="0" smtClean="0"/>
              <a:t>and by external lecturers who are all </a:t>
            </a:r>
            <a:r>
              <a:rPr lang="en-GB" b="1" dirty="0" smtClean="0"/>
              <a:t>experienced specialists</a:t>
            </a:r>
            <a:r>
              <a:rPr lang="en-GB" dirty="0" smtClean="0"/>
              <a:t> in various areas. Precisely this network of external </a:t>
            </a:r>
            <a:r>
              <a:rPr lang="en-GB" dirty="0" err="1" smtClean="0"/>
              <a:t>tranings</a:t>
            </a:r>
            <a:r>
              <a:rPr lang="en-GB" dirty="0" smtClean="0"/>
              <a:t> enables ISC to provide access to </a:t>
            </a:r>
            <a:r>
              <a:rPr lang="en-GB" b="1" dirty="0" smtClean="0"/>
              <a:t>practical know-how from a wide range of areas</a:t>
            </a:r>
            <a:r>
              <a:rPr lang="en-GB" dirty="0" smtClean="0"/>
              <a:t>.</a:t>
            </a:r>
          </a:p>
          <a:p>
            <a:r>
              <a:rPr lang="en-GB" dirty="0" smtClean="0"/>
              <a:t> </a:t>
            </a:r>
          </a:p>
          <a:p>
            <a:r>
              <a:rPr lang="en-GB" dirty="0" smtClean="0"/>
              <a:t>The</a:t>
            </a:r>
            <a:r>
              <a:rPr lang="en-GB" b="1" dirty="0" smtClean="0"/>
              <a:t> ISC training factory </a:t>
            </a:r>
            <a:r>
              <a:rPr lang="en-GB" dirty="0" smtClean="0"/>
              <a:t>- our state-of-the-art production line equipped to produce prototypes and pilot runs of all makes - plays a key role in terms of practical instruction. The training courses can be held either at ISC headquarters in </a:t>
            </a:r>
            <a:r>
              <a:rPr lang="en-GB" dirty="0" err="1" smtClean="0"/>
              <a:t>Pirmasens</a:t>
            </a:r>
            <a:r>
              <a:rPr lang="en-GB" dirty="0" smtClean="0"/>
              <a:t> or on the premises of clients all over the world, in English or German as desired.</a:t>
            </a:r>
          </a:p>
          <a:p>
            <a:pPr eaLnBrk="1" hangingPunct="1">
              <a:spcBef>
                <a:spcPct val="0"/>
              </a:spcBef>
            </a:pPr>
            <a:endParaRPr lang="de-DE" dirty="0" smtClean="0"/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307A1E-1C30-416B-9E28-67095E172176}" type="slidenum">
              <a:rPr lang="de-DE" smtClean="0"/>
              <a:pPr/>
              <a:t>13</a:t>
            </a:fld>
            <a:endParaRPr lang="de-DE" smtClean="0"/>
          </a:p>
        </p:txBody>
      </p:sp>
      <p:sp>
        <p:nvSpPr>
          <p:cNvPr id="5" name="Notizenplatzhalter 2"/>
          <p:cNvSpPr txBox="1">
            <a:spLocks/>
          </p:cNvSpPr>
          <p:nvPr/>
        </p:nvSpPr>
        <p:spPr>
          <a:xfrm>
            <a:off x="1222570" y="3383559"/>
            <a:ext cx="8002270" cy="3096816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de-DE" sz="400" dirty="0" smtClean="0">
                <a:latin typeface="Calibri" pitchFamily="64" charset="0"/>
              </a:rPr>
              <a:t/>
            </a:r>
            <a:br>
              <a:rPr lang="de-DE" sz="400" dirty="0" smtClean="0">
                <a:latin typeface="Calibri" pitchFamily="64" charset="0"/>
              </a:rPr>
            </a:br>
            <a:r>
              <a:rPr lang="de-DE" sz="600" dirty="0" smtClean="0">
                <a:latin typeface="Calibri" pitchFamily="64" charset="0"/>
              </a:rPr>
              <a:t/>
            </a:r>
            <a:br>
              <a:rPr lang="de-DE" sz="600" dirty="0" smtClean="0">
                <a:latin typeface="Calibri" pitchFamily="64" charset="0"/>
              </a:rPr>
            </a:br>
            <a:endParaRPr lang="de-DE" sz="1500" dirty="0" smtClean="0">
              <a:latin typeface="Calibri" pitchFamily="6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smtClean="0"/>
              <a:t> </a:t>
            </a:r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307A1E-1C30-416B-9E28-67095E172176}" type="slidenum">
              <a:rPr lang="de-DE" smtClean="0"/>
              <a:pPr/>
              <a:t>14</a:t>
            </a:fld>
            <a:endParaRPr lang="de-DE" smtClean="0"/>
          </a:p>
        </p:txBody>
      </p:sp>
      <p:sp>
        <p:nvSpPr>
          <p:cNvPr id="5" name="Notizenplatzhalter 2"/>
          <p:cNvSpPr txBox="1">
            <a:spLocks/>
          </p:cNvSpPr>
          <p:nvPr/>
        </p:nvSpPr>
        <p:spPr>
          <a:xfrm>
            <a:off x="1222570" y="3383559"/>
            <a:ext cx="8002270" cy="3096816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de-DE" sz="1700" dirty="0" err="1" smtClean="0"/>
              <a:t>We</a:t>
            </a:r>
            <a:r>
              <a:rPr lang="de-DE" sz="1700" dirty="0" smtClean="0"/>
              <a:t> </a:t>
            </a:r>
            <a:r>
              <a:rPr lang="de-DE" sz="1700" dirty="0" err="1" smtClean="0"/>
              <a:t>are</a:t>
            </a:r>
            <a:r>
              <a:rPr lang="de-DE" sz="1700" dirty="0" smtClean="0"/>
              <a:t> </a:t>
            </a:r>
            <a:r>
              <a:rPr lang="de-DE" sz="1700" dirty="0" err="1" smtClean="0"/>
              <a:t>based</a:t>
            </a:r>
            <a:r>
              <a:rPr lang="de-DE" sz="1700" dirty="0" smtClean="0"/>
              <a:t> in Germany </a:t>
            </a:r>
            <a:r>
              <a:rPr lang="de-DE" sz="1700" dirty="0" err="1" smtClean="0"/>
              <a:t>and</a:t>
            </a:r>
            <a:r>
              <a:rPr lang="de-DE" sz="1700" dirty="0" smtClean="0"/>
              <a:t> </a:t>
            </a:r>
            <a:r>
              <a:rPr lang="de-DE" sz="1700" dirty="0" err="1" smtClean="0"/>
              <a:t>operate</a:t>
            </a:r>
            <a:r>
              <a:rPr lang="de-DE" sz="1700" dirty="0" smtClean="0"/>
              <a:t> on a global </a:t>
            </a:r>
            <a:r>
              <a:rPr lang="de-DE" sz="1700" dirty="0" err="1" smtClean="0"/>
              <a:t>scale</a:t>
            </a:r>
            <a:r>
              <a:rPr lang="de-DE" sz="1700" dirty="0" smtClean="0"/>
              <a:t>.</a:t>
            </a:r>
          </a:p>
          <a:p>
            <a:pPr>
              <a:defRPr/>
            </a:pPr>
            <a:endParaRPr lang="de-DE" sz="1700" dirty="0" smtClean="0"/>
          </a:p>
          <a:p>
            <a:pPr>
              <a:defRPr/>
            </a:pPr>
            <a:r>
              <a:rPr lang="en-US" sz="1700" dirty="0" smtClean="0"/>
              <a:t>ISC Germany is a subsidiary of the internationally acclaimed Test and Research Institute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 (PFI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) and part of the PFI Group. </a:t>
            </a:r>
            <a:r>
              <a:rPr lang="de-DE" sz="400" dirty="0" smtClean="0">
                <a:latin typeface="Calibri" pitchFamily="64" charset="0"/>
              </a:rPr>
              <a:t/>
            </a:r>
            <a:br>
              <a:rPr lang="de-DE" sz="400" dirty="0" smtClean="0">
                <a:latin typeface="Calibri" pitchFamily="64" charset="0"/>
              </a:rPr>
            </a:br>
            <a:r>
              <a:rPr lang="de-DE" sz="600" dirty="0" smtClean="0">
                <a:latin typeface="Calibri" pitchFamily="64" charset="0"/>
              </a:rPr>
              <a:t/>
            </a:r>
            <a:br>
              <a:rPr lang="de-DE" sz="600" dirty="0" smtClean="0">
                <a:latin typeface="Calibri" pitchFamily="64" charset="0"/>
              </a:rPr>
            </a:br>
            <a:endParaRPr lang="de-DE" sz="1500" dirty="0" smtClean="0">
              <a:latin typeface="Calibri" pitchFamily="6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smtClean="0"/>
              <a:t> </a:t>
            </a:r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307A1E-1C30-416B-9E28-67095E172176}" type="slidenum">
              <a:rPr lang="de-DE" smtClean="0"/>
              <a:pPr/>
              <a:t>15</a:t>
            </a:fld>
            <a:endParaRPr lang="de-DE" smtClean="0"/>
          </a:p>
        </p:txBody>
      </p:sp>
      <p:sp>
        <p:nvSpPr>
          <p:cNvPr id="5" name="Notizenplatzhalter 2"/>
          <p:cNvSpPr txBox="1">
            <a:spLocks/>
          </p:cNvSpPr>
          <p:nvPr/>
        </p:nvSpPr>
        <p:spPr>
          <a:xfrm>
            <a:off x="1222570" y="3383559"/>
            <a:ext cx="8002270" cy="3096816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de-DE" sz="1700" dirty="0" err="1" smtClean="0"/>
              <a:t>We</a:t>
            </a:r>
            <a:r>
              <a:rPr lang="de-DE" sz="1700" dirty="0" smtClean="0"/>
              <a:t> </a:t>
            </a:r>
            <a:r>
              <a:rPr lang="de-DE" sz="1700" dirty="0" err="1" smtClean="0"/>
              <a:t>are</a:t>
            </a:r>
            <a:r>
              <a:rPr lang="de-DE" sz="1700" dirty="0" smtClean="0"/>
              <a:t> </a:t>
            </a:r>
            <a:r>
              <a:rPr lang="de-DE" sz="1700" dirty="0" err="1" smtClean="0"/>
              <a:t>based</a:t>
            </a:r>
            <a:r>
              <a:rPr lang="de-DE" sz="1700" dirty="0" smtClean="0"/>
              <a:t> in Germany </a:t>
            </a:r>
            <a:r>
              <a:rPr lang="de-DE" sz="1700" dirty="0" err="1" smtClean="0"/>
              <a:t>and</a:t>
            </a:r>
            <a:r>
              <a:rPr lang="de-DE" sz="1700" dirty="0" smtClean="0"/>
              <a:t> </a:t>
            </a:r>
            <a:r>
              <a:rPr lang="de-DE" sz="1700" dirty="0" err="1" smtClean="0"/>
              <a:t>operate</a:t>
            </a:r>
            <a:r>
              <a:rPr lang="de-DE" sz="1700" dirty="0" smtClean="0"/>
              <a:t> on a global </a:t>
            </a:r>
            <a:r>
              <a:rPr lang="de-DE" sz="1700" dirty="0" err="1" smtClean="0"/>
              <a:t>scale</a:t>
            </a:r>
            <a:r>
              <a:rPr lang="de-DE" sz="1700" dirty="0" smtClean="0"/>
              <a:t>.</a:t>
            </a:r>
          </a:p>
          <a:p>
            <a:pPr>
              <a:defRPr/>
            </a:pPr>
            <a:endParaRPr lang="de-DE" sz="1700" dirty="0" smtClean="0"/>
          </a:p>
          <a:p>
            <a:pPr>
              <a:defRPr/>
            </a:pPr>
            <a:r>
              <a:rPr lang="en-US" sz="1700" dirty="0" smtClean="0"/>
              <a:t>ISC Germany is a subsidiary of the internationally acclaimed Test and Research Institute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 (PFI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) and part of the PFI Group. </a:t>
            </a:r>
            <a:r>
              <a:rPr lang="de-DE" sz="400" dirty="0" smtClean="0">
                <a:latin typeface="Calibri" pitchFamily="64" charset="0"/>
              </a:rPr>
              <a:t/>
            </a:r>
            <a:br>
              <a:rPr lang="de-DE" sz="400" dirty="0" smtClean="0">
                <a:latin typeface="Calibri" pitchFamily="64" charset="0"/>
              </a:rPr>
            </a:br>
            <a:r>
              <a:rPr lang="de-DE" sz="600" dirty="0" smtClean="0">
                <a:latin typeface="Calibri" pitchFamily="64" charset="0"/>
              </a:rPr>
              <a:t/>
            </a:r>
            <a:br>
              <a:rPr lang="de-DE" sz="600" dirty="0" smtClean="0">
                <a:latin typeface="Calibri" pitchFamily="64" charset="0"/>
              </a:rPr>
            </a:br>
            <a:endParaRPr lang="de-DE" sz="1500" dirty="0" smtClean="0">
              <a:latin typeface="Calibri" pitchFamily="6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smtClean="0"/>
              <a:t> </a:t>
            </a:r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307A1E-1C30-416B-9E28-67095E172176}" type="slidenum">
              <a:rPr lang="de-DE" smtClean="0"/>
              <a:pPr/>
              <a:t>16</a:t>
            </a:fld>
            <a:endParaRPr lang="de-DE" smtClean="0"/>
          </a:p>
        </p:txBody>
      </p:sp>
      <p:sp>
        <p:nvSpPr>
          <p:cNvPr id="5" name="Notizenplatzhalter 2"/>
          <p:cNvSpPr txBox="1">
            <a:spLocks/>
          </p:cNvSpPr>
          <p:nvPr/>
        </p:nvSpPr>
        <p:spPr>
          <a:xfrm>
            <a:off x="1222570" y="3383559"/>
            <a:ext cx="8002270" cy="3096816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de-DE" sz="1700" dirty="0" err="1" smtClean="0"/>
              <a:t>We</a:t>
            </a:r>
            <a:r>
              <a:rPr lang="de-DE" sz="1700" dirty="0" smtClean="0"/>
              <a:t> </a:t>
            </a:r>
            <a:r>
              <a:rPr lang="de-DE" sz="1700" dirty="0" err="1" smtClean="0"/>
              <a:t>are</a:t>
            </a:r>
            <a:r>
              <a:rPr lang="de-DE" sz="1700" dirty="0" smtClean="0"/>
              <a:t> </a:t>
            </a:r>
            <a:r>
              <a:rPr lang="de-DE" sz="1700" dirty="0" err="1" smtClean="0"/>
              <a:t>based</a:t>
            </a:r>
            <a:r>
              <a:rPr lang="de-DE" sz="1700" dirty="0" smtClean="0"/>
              <a:t> in Germany </a:t>
            </a:r>
            <a:r>
              <a:rPr lang="de-DE" sz="1700" dirty="0" err="1" smtClean="0"/>
              <a:t>and</a:t>
            </a:r>
            <a:r>
              <a:rPr lang="de-DE" sz="1700" dirty="0" smtClean="0"/>
              <a:t> </a:t>
            </a:r>
            <a:r>
              <a:rPr lang="de-DE" sz="1700" dirty="0" err="1" smtClean="0"/>
              <a:t>operate</a:t>
            </a:r>
            <a:r>
              <a:rPr lang="de-DE" sz="1700" dirty="0" smtClean="0"/>
              <a:t> on a global </a:t>
            </a:r>
            <a:r>
              <a:rPr lang="de-DE" sz="1700" dirty="0" err="1" smtClean="0"/>
              <a:t>scale</a:t>
            </a:r>
            <a:r>
              <a:rPr lang="de-DE" sz="1700" dirty="0" smtClean="0"/>
              <a:t>.</a:t>
            </a:r>
          </a:p>
          <a:p>
            <a:pPr>
              <a:defRPr/>
            </a:pPr>
            <a:endParaRPr lang="de-DE" sz="1700" dirty="0" smtClean="0"/>
          </a:p>
          <a:p>
            <a:pPr>
              <a:defRPr/>
            </a:pPr>
            <a:r>
              <a:rPr lang="en-US" sz="1700" dirty="0" smtClean="0"/>
              <a:t>ISC Germany is a subsidiary of the internationally acclaimed Test and Research Institute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 (PFI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) and part of the PFI Group. </a:t>
            </a:r>
            <a:r>
              <a:rPr lang="de-DE" sz="400" dirty="0" smtClean="0">
                <a:latin typeface="Calibri" pitchFamily="64" charset="0"/>
              </a:rPr>
              <a:t/>
            </a:r>
            <a:br>
              <a:rPr lang="de-DE" sz="400" dirty="0" smtClean="0">
                <a:latin typeface="Calibri" pitchFamily="64" charset="0"/>
              </a:rPr>
            </a:br>
            <a:r>
              <a:rPr lang="de-DE" sz="600" dirty="0" smtClean="0">
                <a:latin typeface="Calibri" pitchFamily="64" charset="0"/>
              </a:rPr>
              <a:t/>
            </a:r>
            <a:br>
              <a:rPr lang="de-DE" sz="600" dirty="0" smtClean="0">
                <a:latin typeface="Calibri" pitchFamily="64" charset="0"/>
              </a:rPr>
            </a:br>
            <a:endParaRPr lang="de-DE" sz="1500" dirty="0" smtClean="0">
              <a:latin typeface="Calibri" pitchFamily="6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smtClean="0"/>
              <a:t> </a:t>
            </a:r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307A1E-1C30-416B-9E28-67095E172176}" type="slidenum">
              <a:rPr lang="de-DE" smtClean="0"/>
              <a:pPr/>
              <a:t>17</a:t>
            </a:fld>
            <a:endParaRPr lang="de-DE" smtClean="0"/>
          </a:p>
        </p:txBody>
      </p:sp>
      <p:sp>
        <p:nvSpPr>
          <p:cNvPr id="5" name="Notizenplatzhalter 2"/>
          <p:cNvSpPr txBox="1">
            <a:spLocks/>
          </p:cNvSpPr>
          <p:nvPr/>
        </p:nvSpPr>
        <p:spPr>
          <a:xfrm>
            <a:off x="1222570" y="3383559"/>
            <a:ext cx="8002270" cy="3096816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de-DE" sz="1700" dirty="0" err="1" smtClean="0"/>
              <a:t>We</a:t>
            </a:r>
            <a:r>
              <a:rPr lang="de-DE" sz="1700" dirty="0" smtClean="0"/>
              <a:t> </a:t>
            </a:r>
            <a:r>
              <a:rPr lang="de-DE" sz="1700" dirty="0" err="1" smtClean="0"/>
              <a:t>are</a:t>
            </a:r>
            <a:r>
              <a:rPr lang="de-DE" sz="1700" dirty="0" smtClean="0"/>
              <a:t> </a:t>
            </a:r>
            <a:r>
              <a:rPr lang="de-DE" sz="1700" dirty="0" err="1" smtClean="0"/>
              <a:t>based</a:t>
            </a:r>
            <a:r>
              <a:rPr lang="de-DE" sz="1700" dirty="0" smtClean="0"/>
              <a:t> in Germany </a:t>
            </a:r>
            <a:r>
              <a:rPr lang="de-DE" sz="1700" dirty="0" err="1" smtClean="0"/>
              <a:t>and</a:t>
            </a:r>
            <a:r>
              <a:rPr lang="de-DE" sz="1700" dirty="0" smtClean="0"/>
              <a:t> </a:t>
            </a:r>
            <a:r>
              <a:rPr lang="de-DE" sz="1700" dirty="0" err="1" smtClean="0"/>
              <a:t>operate</a:t>
            </a:r>
            <a:r>
              <a:rPr lang="de-DE" sz="1700" dirty="0" smtClean="0"/>
              <a:t> on a global </a:t>
            </a:r>
            <a:r>
              <a:rPr lang="de-DE" sz="1700" dirty="0" err="1" smtClean="0"/>
              <a:t>scale</a:t>
            </a:r>
            <a:r>
              <a:rPr lang="de-DE" sz="1700" dirty="0" smtClean="0"/>
              <a:t>.</a:t>
            </a:r>
          </a:p>
          <a:p>
            <a:pPr>
              <a:defRPr/>
            </a:pPr>
            <a:endParaRPr lang="de-DE" sz="1700" dirty="0" smtClean="0"/>
          </a:p>
          <a:p>
            <a:pPr>
              <a:defRPr/>
            </a:pPr>
            <a:r>
              <a:rPr lang="en-US" sz="1700" dirty="0" smtClean="0"/>
              <a:t>ISC Germany is a subsidiary of the internationally acclaimed Test and Research Institute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 (PFI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) and part of the PFI Group. </a:t>
            </a:r>
            <a:r>
              <a:rPr lang="de-DE" sz="400" dirty="0" smtClean="0">
                <a:latin typeface="Calibri" pitchFamily="64" charset="0"/>
              </a:rPr>
              <a:t/>
            </a:r>
            <a:br>
              <a:rPr lang="de-DE" sz="400" dirty="0" smtClean="0">
                <a:latin typeface="Calibri" pitchFamily="64" charset="0"/>
              </a:rPr>
            </a:br>
            <a:r>
              <a:rPr lang="de-DE" sz="600" dirty="0" smtClean="0">
                <a:latin typeface="Calibri" pitchFamily="64" charset="0"/>
              </a:rPr>
              <a:t/>
            </a:r>
            <a:br>
              <a:rPr lang="de-DE" sz="600" dirty="0" smtClean="0">
                <a:latin typeface="Calibri" pitchFamily="64" charset="0"/>
              </a:rPr>
            </a:br>
            <a:endParaRPr lang="de-DE" sz="1500" dirty="0" smtClean="0">
              <a:latin typeface="Calibri" pitchFamily="6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smtClean="0"/>
              <a:t> </a:t>
            </a:r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307A1E-1C30-416B-9E28-67095E172176}" type="slidenum">
              <a:rPr lang="de-DE" smtClean="0"/>
              <a:pPr/>
              <a:t>18</a:t>
            </a:fld>
            <a:endParaRPr lang="de-DE" smtClean="0"/>
          </a:p>
        </p:txBody>
      </p:sp>
      <p:sp>
        <p:nvSpPr>
          <p:cNvPr id="5" name="Notizenplatzhalter 2"/>
          <p:cNvSpPr txBox="1">
            <a:spLocks/>
          </p:cNvSpPr>
          <p:nvPr/>
        </p:nvSpPr>
        <p:spPr>
          <a:xfrm>
            <a:off x="1222570" y="3383559"/>
            <a:ext cx="8002270" cy="3096816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de-DE" sz="1700" dirty="0" err="1" smtClean="0"/>
              <a:t>We</a:t>
            </a:r>
            <a:r>
              <a:rPr lang="de-DE" sz="1700" dirty="0" smtClean="0"/>
              <a:t> </a:t>
            </a:r>
            <a:r>
              <a:rPr lang="de-DE" sz="1700" dirty="0" err="1" smtClean="0"/>
              <a:t>are</a:t>
            </a:r>
            <a:r>
              <a:rPr lang="de-DE" sz="1700" dirty="0" smtClean="0"/>
              <a:t> </a:t>
            </a:r>
            <a:r>
              <a:rPr lang="de-DE" sz="1700" dirty="0" err="1" smtClean="0"/>
              <a:t>based</a:t>
            </a:r>
            <a:r>
              <a:rPr lang="de-DE" sz="1700" dirty="0" smtClean="0"/>
              <a:t> in Germany </a:t>
            </a:r>
            <a:r>
              <a:rPr lang="de-DE" sz="1700" dirty="0" err="1" smtClean="0"/>
              <a:t>and</a:t>
            </a:r>
            <a:r>
              <a:rPr lang="de-DE" sz="1700" dirty="0" smtClean="0"/>
              <a:t> </a:t>
            </a:r>
            <a:r>
              <a:rPr lang="de-DE" sz="1700" dirty="0" err="1" smtClean="0"/>
              <a:t>operate</a:t>
            </a:r>
            <a:r>
              <a:rPr lang="de-DE" sz="1700" dirty="0" smtClean="0"/>
              <a:t> on a global </a:t>
            </a:r>
            <a:r>
              <a:rPr lang="de-DE" sz="1700" dirty="0" err="1" smtClean="0"/>
              <a:t>scale</a:t>
            </a:r>
            <a:r>
              <a:rPr lang="de-DE" sz="1700" dirty="0" smtClean="0"/>
              <a:t>.</a:t>
            </a:r>
          </a:p>
          <a:p>
            <a:pPr>
              <a:defRPr/>
            </a:pPr>
            <a:endParaRPr lang="de-DE" sz="1700" dirty="0" smtClean="0"/>
          </a:p>
          <a:p>
            <a:pPr>
              <a:defRPr/>
            </a:pPr>
            <a:r>
              <a:rPr lang="en-US" sz="1700" dirty="0" smtClean="0"/>
              <a:t>ISC Germany is a subsidiary of the internationally acclaimed Test and Research Institute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 (PFI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) and part of the PFI Group. </a:t>
            </a:r>
            <a:r>
              <a:rPr lang="de-DE" sz="400" dirty="0" smtClean="0">
                <a:latin typeface="Calibri" pitchFamily="64" charset="0"/>
              </a:rPr>
              <a:t/>
            </a:r>
            <a:br>
              <a:rPr lang="de-DE" sz="400" dirty="0" smtClean="0">
                <a:latin typeface="Calibri" pitchFamily="64" charset="0"/>
              </a:rPr>
            </a:br>
            <a:r>
              <a:rPr lang="de-DE" sz="600" dirty="0" smtClean="0">
                <a:latin typeface="Calibri" pitchFamily="64" charset="0"/>
              </a:rPr>
              <a:t/>
            </a:r>
            <a:br>
              <a:rPr lang="de-DE" sz="600" dirty="0" smtClean="0">
                <a:latin typeface="Calibri" pitchFamily="64" charset="0"/>
              </a:rPr>
            </a:br>
            <a:endParaRPr lang="de-DE" sz="1500" dirty="0" smtClean="0">
              <a:latin typeface="Calibri" pitchFamily="6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smtClean="0"/>
              <a:t> </a:t>
            </a:r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307A1E-1C30-416B-9E28-67095E172176}" type="slidenum">
              <a:rPr lang="de-DE" smtClean="0"/>
              <a:pPr/>
              <a:t>19</a:t>
            </a:fld>
            <a:endParaRPr lang="de-DE" smtClean="0"/>
          </a:p>
        </p:txBody>
      </p:sp>
      <p:sp>
        <p:nvSpPr>
          <p:cNvPr id="5" name="Notizenplatzhalter 2"/>
          <p:cNvSpPr txBox="1">
            <a:spLocks/>
          </p:cNvSpPr>
          <p:nvPr/>
        </p:nvSpPr>
        <p:spPr>
          <a:xfrm>
            <a:off x="1222570" y="3383559"/>
            <a:ext cx="8002270" cy="3096816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de-DE" sz="1700" dirty="0" err="1" smtClean="0"/>
              <a:t>We</a:t>
            </a:r>
            <a:r>
              <a:rPr lang="de-DE" sz="1700" dirty="0" smtClean="0"/>
              <a:t> </a:t>
            </a:r>
            <a:r>
              <a:rPr lang="de-DE" sz="1700" dirty="0" err="1" smtClean="0"/>
              <a:t>are</a:t>
            </a:r>
            <a:r>
              <a:rPr lang="de-DE" sz="1700" dirty="0" smtClean="0"/>
              <a:t> </a:t>
            </a:r>
            <a:r>
              <a:rPr lang="de-DE" sz="1700" dirty="0" err="1" smtClean="0"/>
              <a:t>based</a:t>
            </a:r>
            <a:r>
              <a:rPr lang="de-DE" sz="1700" dirty="0" smtClean="0"/>
              <a:t> in Germany </a:t>
            </a:r>
            <a:r>
              <a:rPr lang="de-DE" sz="1700" dirty="0" err="1" smtClean="0"/>
              <a:t>and</a:t>
            </a:r>
            <a:r>
              <a:rPr lang="de-DE" sz="1700" dirty="0" smtClean="0"/>
              <a:t> </a:t>
            </a:r>
            <a:r>
              <a:rPr lang="de-DE" sz="1700" dirty="0" err="1" smtClean="0"/>
              <a:t>operate</a:t>
            </a:r>
            <a:r>
              <a:rPr lang="de-DE" sz="1700" dirty="0" smtClean="0"/>
              <a:t> on a global </a:t>
            </a:r>
            <a:r>
              <a:rPr lang="de-DE" sz="1700" dirty="0" err="1" smtClean="0"/>
              <a:t>scale</a:t>
            </a:r>
            <a:r>
              <a:rPr lang="de-DE" sz="1700" dirty="0" smtClean="0"/>
              <a:t>.</a:t>
            </a:r>
          </a:p>
          <a:p>
            <a:pPr>
              <a:defRPr/>
            </a:pPr>
            <a:endParaRPr lang="de-DE" sz="1700" dirty="0" smtClean="0"/>
          </a:p>
          <a:p>
            <a:pPr>
              <a:defRPr/>
            </a:pPr>
            <a:r>
              <a:rPr lang="en-US" sz="1700" dirty="0" smtClean="0"/>
              <a:t>ISC Germany is a subsidiary of the internationally acclaimed Test and Research Institute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 (PFI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) and part of the PFI Group. </a:t>
            </a:r>
            <a:r>
              <a:rPr lang="de-DE" sz="400" dirty="0" smtClean="0">
                <a:latin typeface="Calibri" pitchFamily="64" charset="0"/>
              </a:rPr>
              <a:t/>
            </a:r>
            <a:br>
              <a:rPr lang="de-DE" sz="400" dirty="0" smtClean="0">
                <a:latin typeface="Calibri" pitchFamily="64" charset="0"/>
              </a:rPr>
            </a:br>
            <a:r>
              <a:rPr lang="de-DE" sz="600" dirty="0" smtClean="0">
                <a:latin typeface="Calibri" pitchFamily="64" charset="0"/>
              </a:rPr>
              <a:t/>
            </a:r>
            <a:br>
              <a:rPr lang="de-DE" sz="600" dirty="0" smtClean="0">
                <a:latin typeface="Calibri" pitchFamily="64" charset="0"/>
              </a:rPr>
            </a:br>
            <a:endParaRPr lang="de-DE" sz="1500" dirty="0" smtClean="0">
              <a:latin typeface="Calibri" pitchFamily="6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smtClean="0"/>
              <a:t> </a:t>
            </a:r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307A1E-1C30-416B-9E28-67095E172176}" type="slidenum">
              <a:rPr lang="de-DE" smtClean="0"/>
              <a:pPr/>
              <a:t>2</a:t>
            </a:fld>
            <a:endParaRPr lang="de-DE" smtClean="0"/>
          </a:p>
        </p:txBody>
      </p:sp>
      <p:sp>
        <p:nvSpPr>
          <p:cNvPr id="5" name="Notizenplatzhalter 2"/>
          <p:cNvSpPr txBox="1">
            <a:spLocks/>
          </p:cNvSpPr>
          <p:nvPr/>
        </p:nvSpPr>
        <p:spPr>
          <a:xfrm>
            <a:off x="1222570" y="3383559"/>
            <a:ext cx="8002270" cy="3096816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endParaRPr lang="de-DE" sz="1500" dirty="0" smtClean="0">
              <a:latin typeface="Calibri" pitchFamily="6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smtClean="0"/>
              <a:t> </a:t>
            </a:r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307A1E-1C30-416B-9E28-67095E172176}" type="slidenum">
              <a:rPr lang="de-DE" smtClean="0"/>
              <a:pPr/>
              <a:t>20</a:t>
            </a:fld>
            <a:endParaRPr lang="de-DE" smtClean="0"/>
          </a:p>
        </p:txBody>
      </p:sp>
      <p:sp>
        <p:nvSpPr>
          <p:cNvPr id="5" name="Notizenplatzhalter 2"/>
          <p:cNvSpPr txBox="1">
            <a:spLocks/>
          </p:cNvSpPr>
          <p:nvPr/>
        </p:nvSpPr>
        <p:spPr>
          <a:xfrm>
            <a:off x="1222570" y="3383559"/>
            <a:ext cx="8002270" cy="3096816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de-DE" sz="1700" dirty="0" err="1" smtClean="0"/>
              <a:t>We</a:t>
            </a:r>
            <a:r>
              <a:rPr lang="de-DE" sz="1700" dirty="0" smtClean="0"/>
              <a:t> </a:t>
            </a:r>
            <a:r>
              <a:rPr lang="de-DE" sz="1700" dirty="0" err="1" smtClean="0"/>
              <a:t>are</a:t>
            </a:r>
            <a:r>
              <a:rPr lang="de-DE" sz="1700" dirty="0" smtClean="0"/>
              <a:t> </a:t>
            </a:r>
            <a:r>
              <a:rPr lang="de-DE" sz="1700" dirty="0" err="1" smtClean="0"/>
              <a:t>based</a:t>
            </a:r>
            <a:r>
              <a:rPr lang="de-DE" sz="1700" dirty="0" smtClean="0"/>
              <a:t> in Germany </a:t>
            </a:r>
            <a:r>
              <a:rPr lang="de-DE" sz="1700" dirty="0" err="1" smtClean="0"/>
              <a:t>and</a:t>
            </a:r>
            <a:r>
              <a:rPr lang="de-DE" sz="1700" dirty="0" smtClean="0"/>
              <a:t> </a:t>
            </a:r>
            <a:r>
              <a:rPr lang="de-DE" sz="1700" dirty="0" err="1" smtClean="0"/>
              <a:t>operate</a:t>
            </a:r>
            <a:r>
              <a:rPr lang="de-DE" sz="1700" dirty="0" smtClean="0"/>
              <a:t> on a global </a:t>
            </a:r>
            <a:r>
              <a:rPr lang="de-DE" sz="1700" dirty="0" err="1" smtClean="0"/>
              <a:t>scale</a:t>
            </a:r>
            <a:r>
              <a:rPr lang="de-DE" sz="1700" dirty="0" smtClean="0"/>
              <a:t>.</a:t>
            </a:r>
          </a:p>
          <a:p>
            <a:pPr>
              <a:defRPr/>
            </a:pPr>
            <a:endParaRPr lang="de-DE" sz="1700" dirty="0" smtClean="0"/>
          </a:p>
          <a:p>
            <a:pPr>
              <a:defRPr/>
            </a:pPr>
            <a:r>
              <a:rPr lang="en-US" sz="1700" dirty="0" smtClean="0"/>
              <a:t>ISC Germany is a subsidiary of the internationally acclaimed Test and Research Institute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 (PFI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) and part of the PFI Group. </a:t>
            </a:r>
            <a:r>
              <a:rPr lang="de-DE" sz="400" dirty="0" smtClean="0">
                <a:latin typeface="Calibri" pitchFamily="64" charset="0"/>
              </a:rPr>
              <a:t/>
            </a:r>
            <a:br>
              <a:rPr lang="de-DE" sz="400" dirty="0" smtClean="0">
                <a:latin typeface="Calibri" pitchFamily="64" charset="0"/>
              </a:rPr>
            </a:br>
            <a:r>
              <a:rPr lang="de-DE" sz="600" dirty="0" smtClean="0">
                <a:latin typeface="Calibri" pitchFamily="64" charset="0"/>
              </a:rPr>
              <a:t/>
            </a:r>
            <a:br>
              <a:rPr lang="de-DE" sz="600" dirty="0" smtClean="0">
                <a:latin typeface="Calibri" pitchFamily="64" charset="0"/>
              </a:rPr>
            </a:br>
            <a:endParaRPr lang="de-DE" sz="1500" dirty="0" smtClean="0">
              <a:latin typeface="Calibri" pitchFamily="6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smtClean="0"/>
              <a:t> </a:t>
            </a:r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307A1E-1C30-416B-9E28-67095E172176}" type="slidenum">
              <a:rPr lang="de-DE" smtClean="0"/>
              <a:pPr/>
              <a:t>21</a:t>
            </a:fld>
            <a:endParaRPr lang="de-DE" smtClean="0"/>
          </a:p>
        </p:txBody>
      </p:sp>
      <p:sp>
        <p:nvSpPr>
          <p:cNvPr id="5" name="Notizenplatzhalter 2"/>
          <p:cNvSpPr txBox="1">
            <a:spLocks/>
          </p:cNvSpPr>
          <p:nvPr/>
        </p:nvSpPr>
        <p:spPr>
          <a:xfrm>
            <a:off x="1222570" y="3383559"/>
            <a:ext cx="8002270" cy="3096816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de-DE" sz="1700" dirty="0" err="1" smtClean="0"/>
              <a:t>We</a:t>
            </a:r>
            <a:r>
              <a:rPr lang="de-DE" sz="1700" dirty="0" smtClean="0"/>
              <a:t> </a:t>
            </a:r>
            <a:r>
              <a:rPr lang="de-DE" sz="1700" dirty="0" err="1" smtClean="0"/>
              <a:t>are</a:t>
            </a:r>
            <a:r>
              <a:rPr lang="de-DE" sz="1700" dirty="0" smtClean="0"/>
              <a:t> </a:t>
            </a:r>
            <a:r>
              <a:rPr lang="de-DE" sz="1700" dirty="0" err="1" smtClean="0"/>
              <a:t>based</a:t>
            </a:r>
            <a:r>
              <a:rPr lang="de-DE" sz="1700" dirty="0" smtClean="0"/>
              <a:t> in Germany </a:t>
            </a:r>
            <a:r>
              <a:rPr lang="de-DE" sz="1700" dirty="0" err="1" smtClean="0"/>
              <a:t>and</a:t>
            </a:r>
            <a:r>
              <a:rPr lang="de-DE" sz="1700" dirty="0" smtClean="0"/>
              <a:t> </a:t>
            </a:r>
            <a:r>
              <a:rPr lang="de-DE" sz="1700" dirty="0" err="1" smtClean="0"/>
              <a:t>operate</a:t>
            </a:r>
            <a:r>
              <a:rPr lang="de-DE" sz="1700" dirty="0" smtClean="0"/>
              <a:t> on a global </a:t>
            </a:r>
            <a:r>
              <a:rPr lang="de-DE" sz="1700" dirty="0" err="1" smtClean="0"/>
              <a:t>scale</a:t>
            </a:r>
            <a:r>
              <a:rPr lang="de-DE" sz="1700" dirty="0" smtClean="0"/>
              <a:t>.</a:t>
            </a:r>
          </a:p>
          <a:p>
            <a:pPr>
              <a:defRPr/>
            </a:pPr>
            <a:endParaRPr lang="de-DE" sz="1700" dirty="0" smtClean="0"/>
          </a:p>
          <a:p>
            <a:pPr>
              <a:defRPr/>
            </a:pPr>
            <a:r>
              <a:rPr lang="en-US" sz="1700" dirty="0" smtClean="0"/>
              <a:t>ISC Germany is a subsidiary of the internationally acclaimed Test and Research Institute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 (PFI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) and part of the PFI Group. </a:t>
            </a:r>
            <a:r>
              <a:rPr lang="de-DE" sz="400" dirty="0" smtClean="0">
                <a:latin typeface="Calibri" pitchFamily="64" charset="0"/>
              </a:rPr>
              <a:t/>
            </a:r>
            <a:br>
              <a:rPr lang="de-DE" sz="400" dirty="0" smtClean="0">
                <a:latin typeface="Calibri" pitchFamily="64" charset="0"/>
              </a:rPr>
            </a:br>
            <a:r>
              <a:rPr lang="de-DE" sz="600" dirty="0" smtClean="0">
                <a:latin typeface="Calibri" pitchFamily="64" charset="0"/>
              </a:rPr>
              <a:t/>
            </a:r>
            <a:br>
              <a:rPr lang="de-DE" sz="600" dirty="0" smtClean="0">
                <a:latin typeface="Calibri" pitchFamily="64" charset="0"/>
              </a:rPr>
            </a:br>
            <a:endParaRPr lang="de-DE" sz="1500" dirty="0" smtClean="0">
              <a:latin typeface="Calibri" pitchFamily="6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smtClean="0"/>
              <a:t> </a:t>
            </a:r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307A1E-1C30-416B-9E28-67095E172176}" type="slidenum">
              <a:rPr lang="de-DE" smtClean="0"/>
              <a:pPr/>
              <a:t>22</a:t>
            </a:fld>
            <a:endParaRPr lang="de-DE" smtClean="0"/>
          </a:p>
        </p:txBody>
      </p:sp>
      <p:sp>
        <p:nvSpPr>
          <p:cNvPr id="5" name="Notizenplatzhalter 2"/>
          <p:cNvSpPr txBox="1">
            <a:spLocks/>
          </p:cNvSpPr>
          <p:nvPr/>
        </p:nvSpPr>
        <p:spPr>
          <a:xfrm>
            <a:off x="1222570" y="3383559"/>
            <a:ext cx="8002270" cy="3096816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de-DE" sz="1700" dirty="0" err="1" smtClean="0"/>
              <a:t>We</a:t>
            </a:r>
            <a:r>
              <a:rPr lang="de-DE" sz="1700" dirty="0" smtClean="0"/>
              <a:t> </a:t>
            </a:r>
            <a:r>
              <a:rPr lang="de-DE" sz="1700" dirty="0" err="1" smtClean="0"/>
              <a:t>are</a:t>
            </a:r>
            <a:r>
              <a:rPr lang="de-DE" sz="1700" dirty="0" smtClean="0"/>
              <a:t> </a:t>
            </a:r>
            <a:r>
              <a:rPr lang="de-DE" sz="1700" dirty="0" err="1" smtClean="0"/>
              <a:t>based</a:t>
            </a:r>
            <a:r>
              <a:rPr lang="de-DE" sz="1700" dirty="0" smtClean="0"/>
              <a:t> in Germany </a:t>
            </a:r>
            <a:r>
              <a:rPr lang="de-DE" sz="1700" dirty="0" err="1" smtClean="0"/>
              <a:t>and</a:t>
            </a:r>
            <a:r>
              <a:rPr lang="de-DE" sz="1700" dirty="0" smtClean="0"/>
              <a:t> </a:t>
            </a:r>
            <a:r>
              <a:rPr lang="de-DE" sz="1700" dirty="0" err="1" smtClean="0"/>
              <a:t>operate</a:t>
            </a:r>
            <a:r>
              <a:rPr lang="de-DE" sz="1700" dirty="0" smtClean="0"/>
              <a:t> on a global </a:t>
            </a:r>
            <a:r>
              <a:rPr lang="de-DE" sz="1700" dirty="0" err="1" smtClean="0"/>
              <a:t>scale</a:t>
            </a:r>
            <a:r>
              <a:rPr lang="de-DE" sz="1700" dirty="0" smtClean="0"/>
              <a:t>.</a:t>
            </a:r>
          </a:p>
          <a:p>
            <a:pPr>
              <a:defRPr/>
            </a:pPr>
            <a:endParaRPr lang="de-DE" sz="1700" dirty="0" smtClean="0"/>
          </a:p>
          <a:p>
            <a:pPr>
              <a:defRPr/>
            </a:pPr>
            <a:r>
              <a:rPr lang="en-US" sz="1700" dirty="0" smtClean="0"/>
              <a:t>ISC Germany is a subsidiary of the internationally acclaimed Test and Research Institute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 (PFI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) and part of the PFI Group. </a:t>
            </a:r>
            <a:r>
              <a:rPr lang="de-DE" sz="400" dirty="0" smtClean="0">
                <a:latin typeface="Calibri" pitchFamily="64" charset="0"/>
              </a:rPr>
              <a:t/>
            </a:r>
            <a:br>
              <a:rPr lang="de-DE" sz="400" dirty="0" smtClean="0">
                <a:latin typeface="Calibri" pitchFamily="64" charset="0"/>
              </a:rPr>
            </a:br>
            <a:r>
              <a:rPr lang="de-DE" sz="600" dirty="0" smtClean="0">
                <a:latin typeface="Calibri" pitchFamily="64" charset="0"/>
              </a:rPr>
              <a:t/>
            </a:r>
            <a:br>
              <a:rPr lang="de-DE" sz="600" dirty="0" smtClean="0">
                <a:latin typeface="Calibri" pitchFamily="64" charset="0"/>
              </a:rPr>
            </a:br>
            <a:endParaRPr lang="de-DE" sz="1500" dirty="0" smtClean="0">
              <a:latin typeface="Calibri" pitchFamily="6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smtClean="0"/>
              <a:t> </a:t>
            </a:r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307A1E-1C30-416B-9E28-67095E172176}" type="slidenum">
              <a:rPr lang="de-DE" smtClean="0"/>
              <a:pPr/>
              <a:t>23</a:t>
            </a:fld>
            <a:endParaRPr lang="de-DE" smtClean="0"/>
          </a:p>
        </p:txBody>
      </p:sp>
      <p:sp>
        <p:nvSpPr>
          <p:cNvPr id="5" name="Notizenplatzhalter 2"/>
          <p:cNvSpPr txBox="1">
            <a:spLocks/>
          </p:cNvSpPr>
          <p:nvPr/>
        </p:nvSpPr>
        <p:spPr>
          <a:xfrm>
            <a:off x="1222570" y="3383559"/>
            <a:ext cx="8002270" cy="3096816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de-DE" sz="1700" dirty="0" err="1" smtClean="0"/>
              <a:t>We</a:t>
            </a:r>
            <a:r>
              <a:rPr lang="de-DE" sz="1700" dirty="0" smtClean="0"/>
              <a:t> </a:t>
            </a:r>
            <a:r>
              <a:rPr lang="de-DE" sz="1700" dirty="0" err="1" smtClean="0"/>
              <a:t>are</a:t>
            </a:r>
            <a:r>
              <a:rPr lang="de-DE" sz="1700" dirty="0" smtClean="0"/>
              <a:t> </a:t>
            </a:r>
            <a:r>
              <a:rPr lang="de-DE" sz="1700" dirty="0" err="1" smtClean="0"/>
              <a:t>based</a:t>
            </a:r>
            <a:r>
              <a:rPr lang="de-DE" sz="1700" dirty="0" smtClean="0"/>
              <a:t> in Germany </a:t>
            </a:r>
            <a:r>
              <a:rPr lang="de-DE" sz="1700" dirty="0" err="1" smtClean="0"/>
              <a:t>and</a:t>
            </a:r>
            <a:r>
              <a:rPr lang="de-DE" sz="1700" dirty="0" smtClean="0"/>
              <a:t> </a:t>
            </a:r>
            <a:r>
              <a:rPr lang="de-DE" sz="1700" dirty="0" err="1" smtClean="0"/>
              <a:t>operate</a:t>
            </a:r>
            <a:r>
              <a:rPr lang="de-DE" sz="1700" dirty="0" smtClean="0"/>
              <a:t> on a global </a:t>
            </a:r>
            <a:r>
              <a:rPr lang="de-DE" sz="1700" dirty="0" err="1" smtClean="0"/>
              <a:t>scale</a:t>
            </a:r>
            <a:r>
              <a:rPr lang="de-DE" sz="1700" dirty="0" smtClean="0"/>
              <a:t>.</a:t>
            </a:r>
          </a:p>
          <a:p>
            <a:pPr>
              <a:defRPr/>
            </a:pPr>
            <a:endParaRPr lang="de-DE" sz="1700" dirty="0" smtClean="0"/>
          </a:p>
          <a:p>
            <a:pPr>
              <a:defRPr/>
            </a:pPr>
            <a:r>
              <a:rPr lang="en-US" sz="1700" dirty="0" smtClean="0"/>
              <a:t>ISC Germany is a subsidiary of the internationally acclaimed Test and Research Institute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 (PFI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) and part of the PFI Group. </a:t>
            </a:r>
            <a:r>
              <a:rPr lang="de-DE" sz="400" dirty="0" smtClean="0">
                <a:latin typeface="Calibri" pitchFamily="64" charset="0"/>
              </a:rPr>
              <a:t/>
            </a:r>
            <a:br>
              <a:rPr lang="de-DE" sz="400" dirty="0" smtClean="0">
                <a:latin typeface="Calibri" pitchFamily="64" charset="0"/>
              </a:rPr>
            </a:br>
            <a:r>
              <a:rPr lang="de-DE" sz="600" dirty="0" smtClean="0">
                <a:latin typeface="Calibri" pitchFamily="64" charset="0"/>
              </a:rPr>
              <a:t/>
            </a:r>
            <a:br>
              <a:rPr lang="de-DE" sz="600" dirty="0" smtClean="0">
                <a:latin typeface="Calibri" pitchFamily="64" charset="0"/>
              </a:rPr>
            </a:br>
            <a:endParaRPr lang="de-DE" sz="1500" dirty="0" smtClean="0">
              <a:latin typeface="Calibri" pitchFamily="6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smtClean="0"/>
              <a:t> </a:t>
            </a:r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307A1E-1C30-416B-9E28-67095E172176}" type="slidenum">
              <a:rPr lang="de-DE" smtClean="0"/>
              <a:pPr/>
              <a:t>24</a:t>
            </a:fld>
            <a:endParaRPr lang="de-DE" smtClean="0"/>
          </a:p>
        </p:txBody>
      </p:sp>
      <p:sp>
        <p:nvSpPr>
          <p:cNvPr id="5" name="Notizenplatzhalter 2"/>
          <p:cNvSpPr txBox="1">
            <a:spLocks/>
          </p:cNvSpPr>
          <p:nvPr/>
        </p:nvSpPr>
        <p:spPr>
          <a:xfrm>
            <a:off x="1222570" y="3383559"/>
            <a:ext cx="8002270" cy="3096816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de-DE" sz="1700" dirty="0" err="1" smtClean="0"/>
              <a:t>We</a:t>
            </a:r>
            <a:r>
              <a:rPr lang="de-DE" sz="1700" dirty="0" smtClean="0"/>
              <a:t> </a:t>
            </a:r>
            <a:r>
              <a:rPr lang="de-DE" sz="1700" dirty="0" err="1" smtClean="0"/>
              <a:t>are</a:t>
            </a:r>
            <a:r>
              <a:rPr lang="de-DE" sz="1700" dirty="0" smtClean="0"/>
              <a:t> </a:t>
            </a:r>
            <a:r>
              <a:rPr lang="de-DE" sz="1700" dirty="0" err="1" smtClean="0"/>
              <a:t>based</a:t>
            </a:r>
            <a:r>
              <a:rPr lang="de-DE" sz="1700" dirty="0" smtClean="0"/>
              <a:t> in Germany </a:t>
            </a:r>
            <a:r>
              <a:rPr lang="de-DE" sz="1700" dirty="0" err="1" smtClean="0"/>
              <a:t>and</a:t>
            </a:r>
            <a:r>
              <a:rPr lang="de-DE" sz="1700" dirty="0" smtClean="0"/>
              <a:t> </a:t>
            </a:r>
            <a:r>
              <a:rPr lang="de-DE" sz="1700" dirty="0" err="1" smtClean="0"/>
              <a:t>operate</a:t>
            </a:r>
            <a:r>
              <a:rPr lang="de-DE" sz="1700" dirty="0" smtClean="0"/>
              <a:t> on a global </a:t>
            </a:r>
            <a:r>
              <a:rPr lang="de-DE" sz="1700" dirty="0" err="1" smtClean="0"/>
              <a:t>scale</a:t>
            </a:r>
            <a:r>
              <a:rPr lang="de-DE" sz="1700" dirty="0" smtClean="0"/>
              <a:t>.</a:t>
            </a:r>
          </a:p>
          <a:p>
            <a:pPr>
              <a:defRPr/>
            </a:pPr>
            <a:endParaRPr lang="de-DE" sz="1700" dirty="0" smtClean="0"/>
          </a:p>
          <a:p>
            <a:pPr>
              <a:defRPr/>
            </a:pPr>
            <a:r>
              <a:rPr lang="en-US" sz="1700" dirty="0" smtClean="0"/>
              <a:t>ISC Germany is a subsidiary of the internationally acclaimed Test and Research Institute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 (PFI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) and part of the PFI Group. </a:t>
            </a:r>
            <a:r>
              <a:rPr lang="de-DE" sz="400" dirty="0" smtClean="0">
                <a:latin typeface="Calibri" pitchFamily="64" charset="0"/>
              </a:rPr>
              <a:t/>
            </a:r>
            <a:br>
              <a:rPr lang="de-DE" sz="400" dirty="0" smtClean="0">
                <a:latin typeface="Calibri" pitchFamily="64" charset="0"/>
              </a:rPr>
            </a:br>
            <a:r>
              <a:rPr lang="de-DE" sz="600" dirty="0" smtClean="0">
                <a:latin typeface="Calibri" pitchFamily="64" charset="0"/>
              </a:rPr>
              <a:t/>
            </a:r>
            <a:br>
              <a:rPr lang="de-DE" sz="600" dirty="0" smtClean="0">
                <a:latin typeface="Calibri" pitchFamily="64" charset="0"/>
              </a:rPr>
            </a:br>
            <a:endParaRPr lang="de-DE" sz="1500" dirty="0" smtClean="0">
              <a:latin typeface="Calibri" pitchFamily="6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smtClean="0"/>
              <a:t> </a:t>
            </a:r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307A1E-1C30-416B-9E28-67095E172176}" type="slidenum">
              <a:rPr lang="de-DE" smtClean="0"/>
              <a:pPr/>
              <a:t>25</a:t>
            </a:fld>
            <a:endParaRPr lang="de-DE" smtClean="0"/>
          </a:p>
        </p:txBody>
      </p:sp>
      <p:sp>
        <p:nvSpPr>
          <p:cNvPr id="5" name="Notizenplatzhalter 2"/>
          <p:cNvSpPr txBox="1">
            <a:spLocks/>
          </p:cNvSpPr>
          <p:nvPr/>
        </p:nvSpPr>
        <p:spPr>
          <a:xfrm>
            <a:off x="1222570" y="3383559"/>
            <a:ext cx="8002270" cy="3096816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de-DE" sz="1700" dirty="0" err="1" smtClean="0"/>
              <a:t>We</a:t>
            </a:r>
            <a:r>
              <a:rPr lang="de-DE" sz="1700" dirty="0" smtClean="0"/>
              <a:t> </a:t>
            </a:r>
            <a:r>
              <a:rPr lang="de-DE" sz="1700" dirty="0" err="1" smtClean="0"/>
              <a:t>are</a:t>
            </a:r>
            <a:r>
              <a:rPr lang="de-DE" sz="1700" dirty="0" smtClean="0"/>
              <a:t> </a:t>
            </a:r>
            <a:r>
              <a:rPr lang="de-DE" sz="1700" dirty="0" err="1" smtClean="0"/>
              <a:t>based</a:t>
            </a:r>
            <a:r>
              <a:rPr lang="de-DE" sz="1700" dirty="0" smtClean="0"/>
              <a:t> in Germany </a:t>
            </a:r>
            <a:r>
              <a:rPr lang="de-DE" sz="1700" dirty="0" err="1" smtClean="0"/>
              <a:t>and</a:t>
            </a:r>
            <a:r>
              <a:rPr lang="de-DE" sz="1700" dirty="0" smtClean="0"/>
              <a:t> </a:t>
            </a:r>
            <a:r>
              <a:rPr lang="de-DE" sz="1700" dirty="0" err="1" smtClean="0"/>
              <a:t>operate</a:t>
            </a:r>
            <a:r>
              <a:rPr lang="de-DE" sz="1700" dirty="0" smtClean="0"/>
              <a:t> on a global </a:t>
            </a:r>
            <a:r>
              <a:rPr lang="de-DE" sz="1700" dirty="0" err="1" smtClean="0"/>
              <a:t>scale</a:t>
            </a:r>
            <a:r>
              <a:rPr lang="de-DE" sz="1700" dirty="0" smtClean="0"/>
              <a:t>.</a:t>
            </a:r>
          </a:p>
          <a:p>
            <a:pPr>
              <a:defRPr/>
            </a:pPr>
            <a:endParaRPr lang="de-DE" sz="1700" dirty="0" smtClean="0"/>
          </a:p>
          <a:p>
            <a:pPr>
              <a:defRPr/>
            </a:pPr>
            <a:r>
              <a:rPr lang="en-US" sz="1700" dirty="0" smtClean="0"/>
              <a:t>ISC Germany is a subsidiary of the internationally acclaimed Test and Research Institute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 (PFI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) and part of the PFI Group. </a:t>
            </a:r>
            <a:r>
              <a:rPr lang="de-DE" sz="400" dirty="0" smtClean="0">
                <a:latin typeface="Calibri" pitchFamily="64" charset="0"/>
              </a:rPr>
              <a:t/>
            </a:r>
            <a:br>
              <a:rPr lang="de-DE" sz="400" dirty="0" smtClean="0">
                <a:latin typeface="Calibri" pitchFamily="64" charset="0"/>
              </a:rPr>
            </a:br>
            <a:r>
              <a:rPr lang="de-DE" sz="600" dirty="0" smtClean="0">
                <a:latin typeface="Calibri" pitchFamily="64" charset="0"/>
              </a:rPr>
              <a:t/>
            </a:r>
            <a:br>
              <a:rPr lang="de-DE" sz="600" dirty="0" smtClean="0">
                <a:latin typeface="Calibri" pitchFamily="64" charset="0"/>
              </a:rPr>
            </a:br>
            <a:endParaRPr lang="de-DE" sz="1500" dirty="0" smtClean="0">
              <a:latin typeface="Calibri" pitchFamily="6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smtClean="0"/>
              <a:t> </a:t>
            </a:r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307A1E-1C30-416B-9E28-67095E172176}" type="slidenum">
              <a:rPr lang="de-DE" smtClean="0"/>
              <a:pPr/>
              <a:t>26</a:t>
            </a:fld>
            <a:endParaRPr lang="de-DE" smtClean="0"/>
          </a:p>
        </p:txBody>
      </p:sp>
      <p:sp>
        <p:nvSpPr>
          <p:cNvPr id="5" name="Notizenplatzhalter 2"/>
          <p:cNvSpPr txBox="1">
            <a:spLocks/>
          </p:cNvSpPr>
          <p:nvPr/>
        </p:nvSpPr>
        <p:spPr>
          <a:xfrm>
            <a:off x="1222570" y="3383559"/>
            <a:ext cx="8002270" cy="3096816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de-DE" sz="1700" dirty="0" err="1" smtClean="0"/>
              <a:t>We</a:t>
            </a:r>
            <a:r>
              <a:rPr lang="de-DE" sz="1700" dirty="0" smtClean="0"/>
              <a:t> </a:t>
            </a:r>
            <a:r>
              <a:rPr lang="de-DE" sz="1700" dirty="0" err="1" smtClean="0"/>
              <a:t>are</a:t>
            </a:r>
            <a:r>
              <a:rPr lang="de-DE" sz="1700" dirty="0" smtClean="0"/>
              <a:t> </a:t>
            </a:r>
            <a:r>
              <a:rPr lang="de-DE" sz="1700" dirty="0" err="1" smtClean="0"/>
              <a:t>based</a:t>
            </a:r>
            <a:r>
              <a:rPr lang="de-DE" sz="1700" dirty="0" smtClean="0"/>
              <a:t> in Germany </a:t>
            </a:r>
            <a:r>
              <a:rPr lang="de-DE" sz="1700" dirty="0" err="1" smtClean="0"/>
              <a:t>and</a:t>
            </a:r>
            <a:r>
              <a:rPr lang="de-DE" sz="1700" dirty="0" smtClean="0"/>
              <a:t> </a:t>
            </a:r>
            <a:r>
              <a:rPr lang="de-DE" sz="1700" dirty="0" err="1" smtClean="0"/>
              <a:t>operate</a:t>
            </a:r>
            <a:r>
              <a:rPr lang="de-DE" sz="1700" dirty="0" smtClean="0"/>
              <a:t> on a global </a:t>
            </a:r>
            <a:r>
              <a:rPr lang="de-DE" sz="1700" dirty="0" err="1" smtClean="0"/>
              <a:t>scale</a:t>
            </a:r>
            <a:r>
              <a:rPr lang="de-DE" sz="1700" dirty="0" smtClean="0"/>
              <a:t>.</a:t>
            </a:r>
          </a:p>
          <a:p>
            <a:pPr>
              <a:defRPr/>
            </a:pPr>
            <a:endParaRPr lang="de-DE" sz="1700" dirty="0" smtClean="0"/>
          </a:p>
          <a:p>
            <a:pPr>
              <a:defRPr/>
            </a:pPr>
            <a:r>
              <a:rPr lang="en-US" sz="1700" dirty="0" smtClean="0"/>
              <a:t>ISC Germany is a subsidiary of the internationally acclaimed Test and Research Institute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 (PFI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) and part of the PFI Group. </a:t>
            </a:r>
            <a:r>
              <a:rPr lang="de-DE" sz="400" dirty="0" smtClean="0">
                <a:latin typeface="Calibri" pitchFamily="64" charset="0"/>
              </a:rPr>
              <a:t/>
            </a:r>
            <a:br>
              <a:rPr lang="de-DE" sz="400" dirty="0" smtClean="0">
                <a:latin typeface="Calibri" pitchFamily="64" charset="0"/>
              </a:rPr>
            </a:br>
            <a:r>
              <a:rPr lang="de-DE" sz="600" dirty="0" smtClean="0">
                <a:latin typeface="Calibri" pitchFamily="64" charset="0"/>
              </a:rPr>
              <a:t/>
            </a:r>
            <a:br>
              <a:rPr lang="de-DE" sz="600" dirty="0" smtClean="0">
                <a:latin typeface="Calibri" pitchFamily="64" charset="0"/>
              </a:rPr>
            </a:br>
            <a:endParaRPr lang="de-DE" sz="1500" dirty="0" smtClean="0">
              <a:latin typeface="Calibri" pitchFamily="6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smtClean="0"/>
              <a:t> </a:t>
            </a:r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307A1E-1C30-416B-9E28-67095E172176}" type="slidenum">
              <a:rPr lang="de-DE" smtClean="0"/>
              <a:pPr/>
              <a:t>27</a:t>
            </a:fld>
            <a:endParaRPr lang="de-DE" smtClean="0"/>
          </a:p>
        </p:txBody>
      </p:sp>
      <p:sp>
        <p:nvSpPr>
          <p:cNvPr id="5" name="Notizenplatzhalter 2"/>
          <p:cNvSpPr txBox="1">
            <a:spLocks/>
          </p:cNvSpPr>
          <p:nvPr/>
        </p:nvSpPr>
        <p:spPr>
          <a:xfrm>
            <a:off x="1222570" y="3383559"/>
            <a:ext cx="8002270" cy="3096816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de-DE" sz="1700" dirty="0" err="1" smtClean="0"/>
              <a:t>We</a:t>
            </a:r>
            <a:r>
              <a:rPr lang="de-DE" sz="1700" dirty="0" smtClean="0"/>
              <a:t> </a:t>
            </a:r>
            <a:r>
              <a:rPr lang="de-DE" sz="1700" dirty="0" err="1" smtClean="0"/>
              <a:t>are</a:t>
            </a:r>
            <a:r>
              <a:rPr lang="de-DE" sz="1700" dirty="0" smtClean="0"/>
              <a:t> </a:t>
            </a:r>
            <a:r>
              <a:rPr lang="de-DE" sz="1700" dirty="0" err="1" smtClean="0"/>
              <a:t>based</a:t>
            </a:r>
            <a:r>
              <a:rPr lang="de-DE" sz="1700" dirty="0" smtClean="0"/>
              <a:t> in Germany </a:t>
            </a:r>
            <a:r>
              <a:rPr lang="de-DE" sz="1700" dirty="0" err="1" smtClean="0"/>
              <a:t>and</a:t>
            </a:r>
            <a:r>
              <a:rPr lang="de-DE" sz="1700" dirty="0" smtClean="0"/>
              <a:t> </a:t>
            </a:r>
            <a:r>
              <a:rPr lang="de-DE" sz="1700" dirty="0" err="1" smtClean="0"/>
              <a:t>operate</a:t>
            </a:r>
            <a:r>
              <a:rPr lang="de-DE" sz="1700" dirty="0" smtClean="0"/>
              <a:t> on a global </a:t>
            </a:r>
            <a:r>
              <a:rPr lang="de-DE" sz="1700" dirty="0" err="1" smtClean="0"/>
              <a:t>scale</a:t>
            </a:r>
            <a:r>
              <a:rPr lang="de-DE" sz="1700" dirty="0" smtClean="0"/>
              <a:t>.</a:t>
            </a:r>
          </a:p>
          <a:p>
            <a:pPr>
              <a:defRPr/>
            </a:pPr>
            <a:endParaRPr lang="de-DE" sz="1700" dirty="0" smtClean="0"/>
          </a:p>
          <a:p>
            <a:pPr>
              <a:defRPr/>
            </a:pPr>
            <a:r>
              <a:rPr lang="en-US" sz="1700" dirty="0" smtClean="0"/>
              <a:t>ISC Germany is a subsidiary of the internationally acclaimed Test and Research Institute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 (PFI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) and part of the PFI Group. </a:t>
            </a:r>
            <a:r>
              <a:rPr lang="de-DE" sz="400" dirty="0" smtClean="0">
                <a:latin typeface="Calibri" pitchFamily="64" charset="0"/>
              </a:rPr>
              <a:t/>
            </a:r>
            <a:br>
              <a:rPr lang="de-DE" sz="400" dirty="0" smtClean="0">
                <a:latin typeface="Calibri" pitchFamily="64" charset="0"/>
              </a:rPr>
            </a:br>
            <a:r>
              <a:rPr lang="de-DE" sz="600" dirty="0" smtClean="0">
                <a:latin typeface="Calibri" pitchFamily="64" charset="0"/>
              </a:rPr>
              <a:t/>
            </a:r>
            <a:br>
              <a:rPr lang="de-DE" sz="600" dirty="0" smtClean="0">
                <a:latin typeface="Calibri" pitchFamily="64" charset="0"/>
              </a:rPr>
            </a:br>
            <a:endParaRPr lang="de-DE" sz="1500" dirty="0" smtClean="0">
              <a:latin typeface="Calibri" pitchFamily="6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smtClean="0"/>
              <a:t> </a:t>
            </a:r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307A1E-1C30-416B-9E28-67095E172176}" type="slidenum">
              <a:rPr lang="de-DE" smtClean="0"/>
              <a:pPr/>
              <a:t>28</a:t>
            </a:fld>
            <a:endParaRPr lang="de-DE" smtClean="0"/>
          </a:p>
        </p:txBody>
      </p:sp>
      <p:sp>
        <p:nvSpPr>
          <p:cNvPr id="5" name="Notizenplatzhalter 2"/>
          <p:cNvSpPr txBox="1">
            <a:spLocks/>
          </p:cNvSpPr>
          <p:nvPr/>
        </p:nvSpPr>
        <p:spPr>
          <a:xfrm>
            <a:off x="1222570" y="3383559"/>
            <a:ext cx="8002270" cy="3096816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de-DE" sz="1700" dirty="0" err="1" smtClean="0"/>
              <a:t>We</a:t>
            </a:r>
            <a:r>
              <a:rPr lang="de-DE" sz="1700" dirty="0" smtClean="0"/>
              <a:t> </a:t>
            </a:r>
            <a:r>
              <a:rPr lang="de-DE" sz="1700" dirty="0" err="1" smtClean="0"/>
              <a:t>are</a:t>
            </a:r>
            <a:r>
              <a:rPr lang="de-DE" sz="1700" dirty="0" smtClean="0"/>
              <a:t> </a:t>
            </a:r>
            <a:r>
              <a:rPr lang="de-DE" sz="1700" dirty="0" err="1" smtClean="0"/>
              <a:t>based</a:t>
            </a:r>
            <a:r>
              <a:rPr lang="de-DE" sz="1700" dirty="0" smtClean="0"/>
              <a:t> in Germany </a:t>
            </a:r>
            <a:r>
              <a:rPr lang="de-DE" sz="1700" dirty="0" err="1" smtClean="0"/>
              <a:t>and</a:t>
            </a:r>
            <a:r>
              <a:rPr lang="de-DE" sz="1700" dirty="0" smtClean="0"/>
              <a:t> </a:t>
            </a:r>
            <a:r>
              <a:rPr lang="de-DE" sz="1700" dirty="0" err="1" smtClean="0"/>
              <a:t>operate</a:t>
            </a:r>
            <a:r>
              <a:rPr lang="de-DE" sz="1700" dirty="0" smtClean="0"/>
              <a:t> on a global </a:t>
            </a:r>
            <a:r>
              <a:rPr lang="de-DE" sz="1700" dirty="0" err="1" smtClean="0"/>
              <a:t>scale</a:t>
            </a:r>
            <a:r>
              <a:rPr lang="de-DE" sz="1700" dirty="0" smtClean="0"/>
              <a:t>.</a:t>
            </a:r>
          </a:p>
          <a:p>
            <a:pPr>
              <a:defRPr/>
            </a:pPr>
            <a:endParaRPr lang="de-DE" sz="1700" dirty="0" smtClean="0"/>
          </a:p>
          <a:p>
            <a:pPr>
              <a:defRPr/>
            </a:pPr>
            <a:r>
              <a:rPr lang="en-US" sz="1700" dirty="0" smtClean="0"/>
              <a:t>ISC Germany is a subsidiary of the internationally acclaimed Test and Research Institute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 (PFI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) and part of the PFI Group. </a:t>
            </a:r>
            <a:r>
              <a:rPr lang="de-DE" sz="400" dirty="0" smtClean="0">
                <a:latin typeface="Calibri" pitchFamily="64" charset="0"/>
              </a:rPr>
              <a:t/>
            </a:r>
            <a:br>
              <a:rPr lang="de-DE" sz="400" dirty="0" smtClean="0">
                <a:latin typeface="Calibri" pitchFamily="64" charset="0"/>
              </a:rPr>
            </a:br>
            <a:r>
              <a:rPr lang="de-DE" sz="600" dirty="0" smtClean="0">
                <a:latin typeface="Calibri" pitchFamily="64" charset="0"/>
              </a:rPr>
              <a:t/>
            </a:r>
            <a:br>
              <a:rPr lang="de-DE" sz="600" dirty="0" smtClean="0">
                <a:latin typeface="Calibri" pitchFamily="64" charset="0"/>
              </a:rPr>
            </a:br>
            <a:endParaRPr lang="de-DE" sz="1500" dirty="0" smtClean="0">
              <a:latin typeface="Calibri" pitchFamily="6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dirty="0" smtClean="0"/>
              <a:t> </a:t>
            </a:r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307A1E-1C30-416B-9E28-67095E172176}" type="slidenum">
              <a:rPr lang="de-DE" smtClean="0"/>
              <a:pPr/>
              <a:t>29</a:t>
            </a:fld>
            <a:endParaRPr lang="de-DE" smtClean="0"/>
          </a:p>
        </p:txBody>
      </p:sp>
      <p:sp>
        <p:nvSpPr>
          <p:cNvPr id="5" name="Notizenplatzhalter 2"/>
          <p:cNvSpPr txBox="1">
            <a:spLocks/>
          </p:cNvSpPr>
          <p:nvPr/>
        </p:nvSpPr>
        <p:spPr>
          <a:xfrm>
            <a:off x="1222570" y="3383559"/>
            <a:ext cx="8002270" cy="3096816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de-DE" sz="1700" dirty="0" err="1" smtClean="0"/>
              <a:t>We</a:t>
            </a:r>
            <a:r>
              <a:rPr lang="de-DE" sz="1700" dirty="0" smtClean="0"/>
              <a:t> </a:t>
            </a:r>
            <a:r>
              <a:rPr lang="de-DE" sz="1700" dirty="0" err="1" smtClean="0"/>
              <a:t>are</a:t>
            </a:r>
            <a:r>
              <a:rPr lang="de-DE" sz="1700" dirty="0" smtClean="0"/>
              <a:t> </a:t>
            </a:r>
            <a:r>
              <a:rPr lang="de-DE" sz="1700" dirty="0" err="1" smtClean="0"/>
              <a:t>based</a:t>
            </a:r>
            <a:r>
              <a:rPr lang="de-DE" sz="1700" dirty="0" smtClean="0"/>
              <a:t> in Germany </a:t>
            </a:r>
            <a:r>
              <a:rPr lang="de-DE" sz="1700" dirty="0" err="1" smtClean="0"/>
              <a:t>and</a:t>
            </a:r>
            <a:r>
              <a:rPr lang="de-DE" sz="1700" dirty="0" smtClean="0"/>
              <a:t> </a:t>
            </a:r>
            <a:r>
              <a:rPr lang="de-DE" sz="1700" dirty="0" err="1" smtClean="0"/>
              <a:t>operate</a:t>
            </a:r>
            <a:r>
              <a:rPr lang="de-DE" sz="1700" dirty="0" smtClean="0"/>
              <a:t> on a global </a:t>
            </a:r>
            <a:r>
              <a:rPr lang="de-DE" sz="1700" dirty="0" err="1" smtClean="0"/>
              <a:t>scale</a:t>
            </a:r>
            <a:r>
              <a:rPr lang="de-DE" sz="1700" dirty="0" smtClean="0"/>
              <a:t>.</a:t>
            </a:r>
          </a:p>
          <a:p>
            <a:pPr>
              <a:defRPr/>
            </a:pPr>
            <a:endParaRPr lang="de-DE" sz="1700" dirty="0" smtClean="0"/>
          </a:p>
          <a:p>
            <a:pPr>
              <a:defRPr/>
            </a:pPr>
            <a:r>
              <a:rPr lang="en-US" sz="1700" dirty="0" smtClean="0"/>
              <a:t>ISC Germany is a subsidiary of the internationally acclaimed Test and Research Institute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 (PFI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) and part of the PFI Group. </a:t>
            </a:r>
            <a:r>
              <a:rPr lang="de-DE" sz="400" dirty="0" smtClean="0">
                <a:latin typeface="Calibri" pitchFamily="64" charset="0"/>
              </a:rPr>
              <a:t/>
            </a:r>
            <a:br>
              <a:rPr lang="de-DE" sz="400" dirty="0" smtClean="0">
                <a:latin typeface="Calibri" pitchFamily="64" charset="0"/>
              </a:rPr>
            </a:br>
            <a:r>
              <a:rPr lang="de-DE" sz="600" dirty="0" smtClean="0">
                <a:latin typeface="Calibri" pitchFamily="64" charset="0"/>
              </a:rPr>
              <a:t/>
            </a:r>
            <a:br>
              <a:rPr lang="de-DE" sz="600" dirty="0" smtClean="0">
                <a:latin typeface="Calibri" pitchFamily="64" charset="0"/>
              </a:rPr>
            </a:br>
            <a:endParaRPr lang="de-DE" sz="1500" dirty="0" smtClean="0">
              <a:latin typeface="Calibri" pitchFamily="6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dirty="0" smtClean="0"/>
              <a:t> </a:t>
            </a:r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307A1E-1C30-416B-9E28-67095E172176}" type="slidenum">
              <a:rPr lang="de-DE" smtClean="0"/>
              <a:pPr/>
              <a:t>3</a:t>
            </a:fld>
            <a:endParaRPr lang="de-DE" smtClean="0"/>
          </a:p>
        </p:txBody>
      </p:sp>
      <p:sp>
        <p:nvSpPr>
          <p:cNvPr id="5" name="Notizenplatzhalter 2"/>
          <p:cNvSpPr txBox="1">
            <a:spLocks/>
          </p:cNvSpPr>
          <p:nvPr/>
        </p:nvSpPr>
        <p:spPr>
          <a:xfrm>
            <a:off x="1222570" y="3383559"/>
            <a:ext cx="8002270" cy="3096816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de-DE" sz="400" dirty="0" smtClean="0">
                <a:latin typeface="Calibri" pitchFamily="64" charset="0"/>
              </a:rPr>
              <a:t/>
            </a:r>
            <a:br>
              <a:rPr lang="de-DE" sz="400" dirty="0" smtClean="0">
                <a:latin typeface="Calibri" pitchFamily="64" charset="0"/>
              </a:rPr>
            </a:br>
            <a:r>
              <a:rPr lang="de-DE" sz="600" dirty="0" smtClean="0">
                <a:latin typeface="Calibri" pitchFamily="64" charset="0"/>
              </a:rPr>
              <a:t/>
            </a:r>
            <a:br>
              <a:rPr lang="de-DE" sz="600" dirty="0" smtClean="0">
                <a:latin typeface="Calibri" pitchFamily="64" charset="0"/>
              </a:rPr>
            </a:br>
            <a:endParaRPr lang="de-DE" sz="1500" dirty="0" smtClean="0">
              <a:latin typeface="Calibri" pitchFamily="64" charset="0"/>
            </a:endParaRPr>
          </a:p>
        </p:txBody>
      </p:sp>
      <p:sp>
        <p:nvSpPr>
          <p:cNvPr id="7" name="Notizenplatzhalter 2"/>
          <p:cNvSpPr txBox="1">
            <a:spLocks/>
          </p:cNvSpPr>
          <p:nvPr/>
        </p:nvSpPr>
        <p:spPr>
          <a:xfrm>
            <a:off x="1443881" y="3488225"/>
            <a:ext cx="8002270" cy="3096816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z="1600" dirty="0" smtClean="0"/>
              <a:t>The </a:t>
            </a:r>
            <a:r>
              <a:rPr lang="en-US" sz="1600" b="1" dirty="0" smtClean="0"/>
              <a:t>International Shoe Competence Center </a:t>
            </a:r>
            <a:r>
              <a:rPr lang="en-US" sz="1600" b="1" dirty="0" err="1" smtClean="0"/>
              <a:t>Pirmasens</a:t>
            </a:r>
            <a:r>
              <a:rPr lang="en-US" sz="1600" b="1" dirty="0" smtClean="0"/>
              <a:t> </a:t>
            </a:r>
            <a:r>
              <a:rPr lang="en-US" sz="1600" dirty="0" err="1" smtClean="0"/>
              <a:t>gGmbH</a:t>
            </a:r>
            <a:r>
              <a:rPr lang="en-US" sz="1600" dirty="0" smtClean="0"/>
              <a:t>, or </a:t>
            </a:r>
            <a:r>
              <a:rPr lang="en-US" sz="1600" b="1" dirty="0" smtClean="0"/>
              <a:t>ISC Germany </a:t>
            </a:r>
            <a:r>
              <a:rPr lang="en-US" sz="1600" dirty="0" smtClean="0"/>
              <a:t>for short, is a training and research center for the international leather and footwear industry and for trade.</a:t>
            </a:r>
          </a:p>
          <a:p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We are based in Germany and operate on a global scale.</a:t>
            </a:r>
          </a:p>
          <a:p>
            <a:pPr>
              <a:defRPr/>
            </a:pPr>
            <a:r>
              <a:rPr lang="de-DE" sz="400" dirty="0" smtClean="0">
                <a:latin typeface="Calibri" pitchFamily="64" charset="0"/>
              </a:rPr>
              <a:t/>
            </a:r>
            <a:br>
              <a:rPr lang="de-DE" sz="400" dirty="0" smtClean="0">
                <a:latin typeface="Calibri" pitchFamily="64" charset="0"/>
              </a:rPr>
            </a:br>
            <a:r>
              <a:rPr lang="de-DE" sz="600" dirty="0" smtClean="0">
                <a:latin typeface="Calibri" pitchFamily="64" charset="0"/>
              </a:rPr>
              <a:t/>
            </a:r>
            <a:br>
              <a:rPr lang="de-DE" sz="600" dirty="0" smtClean="0">
                <a:latin typeface="Calibri" pitchFamily="64" charset="0"/>
              </a:rPr>
            </a:br>
            <a:endParaRPr lang="de-DE" sz="1500" dirty="0" smtClean="0">
              <a:latin typeface="Calibri" pitchFamily="6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smtClean="0"/>
              <a:t> </a:t>
            </a:r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307A1E-1C30-416B-9E28-67095E172176}" type="slidenum">
              <a:rPr lang="de-DE" smtClean="0"/>
              <a:pPr/>
              <a:t>30</a:t>
            </a:fld>
            <a:endParaRPr lang="de-DE" smtClean="0"/>
          </a:p>
        </p:txBody>
      </p:sp>
      <p:sp>
        <p:nvSpPr>
          <p:cNvPr id="5" name="Notizenplatzhalter 2"/>
          <p:cNvSpPr txBox="1">
            <a:spLocks/>
          </p:cNvSpPr>
          <p:nvPr/>
        </p:nvSpPr>
        <p:spPr>
          <a:xfrm>
            <a:off x="1222570" y="3383559"/>
            <a:ext cx="8002270" cy="3096816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de-DE" sz="1700" dirty="0" err="1" smtClean="0"/>
              <a:t>We</a:t>
            </a:r>
            <a:r>
              <a:rPr lang="de-DE" sz="1700" dirty="0" smtClean="0"/>
              <a:t> </a:t>
            </a:r>
            <a:r>
              <a:rPr lang="de-DE" sz="1700" dirty="0" err="1" smtClean="0"/>
              <a:t>are</a:t>
            </a:r>
            <a:r>
              <a:rPr lang="de-DE" sz="1700" dirty="0" smtClean="0"/>
              <a:t> </a:t>
            </a:r>
            <a:r>
              <a:rPr lang="de-DE" sz="1700" dirty="0" err="1" smtClean="0"/>
              <a:t>based</a:t>
            </a:r>
            <a:r>
              <a:rPr lang="de-DE" sz="1700" dirty="0" smtClean="0"/>
              <a:t> in Germany </a:t>
            </a:r>
            <a:r>
              <a:rPr lang="de-DE" sz="1700" dirty="0" err="1" smtClean="0"/>
              <a:t>and</a:t>
            </a:r>
            <a:r>
              <a:rPr lang="de-DE" sz="1700" dirty="0" smtClean="0"/>
              <a:t> </a:t>
            </a:r>
            <a:r>
              <a:rPr lang="de-DE" sz="1700" dirty="0" err="1" smtClean="0"/>
              <a:t>operate</a:t>
            </a:r>
            <a:r>
              <a:rPr lang="de-DE" sz="1700" dirty="0" smtClean="0"/>
              <a:t> on a global </a:t>
            </a:r>
            <a:r>
              <a:rPr lang="de-DE" sz="1700" dirty="0" err="1" smtClean="0"/>
              <a:t>scale</a:t>
            </a:r>
            <a:r>
              <a:rPr lang="de-DE" sz="1700" dirty="0" smtClean="0"/>
              <a:t>.</a:t>
            </a:r>
          </a:p>
          <a:p>
            <a:pPr>
              <a:defRPr/>
            </a:pPr>
            <a:endParaRPr lang="de-DE" sz="1700" dirty="0" smtClean="0"/>
          </a:p>
          <a:p>
            <a:pPr>
              <a:defRPr/>
            </a:pPr>
            <a:r>
              <a:rPr lang="en-US" sz="1700" dirty="0" smtClean="0"/>
              <a:t>ISC Germany is a subsidiary of the internationally acclaimed Test and Research Institute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 (PFI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) and part of the PFI Group. </a:t>
            </a:r>
            <a:r>
              <a:rPr lang="de-DE" sz="400" dirty="0" smtClean="0">
                <a:latin typeface="Calibri" pitchFamily="64" charset="0"/>
              </a:rPr>
              <a:t/>
            </a:r>
            <a:br>
              <a:rPr lang="de-DE" sz="400" dirty="0" smtClean="0">
                <a:latin typeface="Calibri" pitchFamily="64" charset="0"/>
              </a:rPr>
            </a:br>
            <a:r>
              <a:rPr lang="de-DE" sz="600" dirty="0" smtClean="0">
                <a:latin typeface="Calibri" pitchFamily="64" charset="0"/>
              </a:rPr>
              <a:t/>
            </a:r>
            <a:br>
              <a:rPr lang="de-DE" sz="600" dirty="0" smtClean="0">
                <a:latin typeface="Calibri" pitchFamily="64" charset="0"/>
              </a:rPr>
            </a:br>
            <a:endParaRPr lang="de-DE" sz="1500" dirty="0" smtClean="0">
              <a:latin typeface="Calibri" pitchFamily="6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smtClean="0"/>
              <a:t> </a:t>
            </a:r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307A1E-1C30-416B-9E28-67095E172176}" type="slidenum">
              <a:rPr lang="de-DE" smtClean="0"/>
              <a:pPr/>
              <a:t>31</a:t>
            </a:fld>
            <a:endParaRPr lang="de-DE" smtClean="0"/>
          </a:p>
        </p:txBody>
      </p:sp>
      <p:sp>
        <p:nvSpPr>
          <p:cNvPr id="5" name="Notizenplatzhalter 2"/>
          <p:cNvSpPr txBox="1">
            <a:spLocks/>
          </p:cNvSpPr>
          <p:nvPr/>
        </p:nvSpPr>
        <p:spPr>
          <a:xfrm>
            <a:off x="1222570" y="3383559"/>
            <a:ext cx="8002270" cy="3096816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de-DE" sz="1700" dirty="0" err="1" smtClean="0"/>
              <a:t>We</a:t>
            </a:r>
            <a:r>
              <a:rPr lang="de-DE" sz="1700" dirty="0" smtClean="0"/>
              <a:t> </a:t>
            </a:r>
            <a:r>
              <a:rPr lang="de-DE" sz="1700" dirty="0" err="1" smtClean="0"/>
              <a:t>are</a:t>
            </a:r>
            <a:r>
              <a:rPr lang="de-DE" sz="1700" dirty="0" smtClean="0"/>
              <a:t> </a:t>
            </a:r>
            <a:r>
              <a:rPr lang="de-DE" sz="1700" dirty="0" err="1" smtClean="0"/>
              <a:t>based</a:t>
            </a:r>
            <a:r>
              <a:rPr lang="de-DE" sz="1700" dirty="0" smtClean="0"/>
              <a:t> in Germany </a:t>
            </a:r>
            <a:r>
              <a:rPr lang="de-DE" sz="1700" dirty="0" err="1" smtClean="0"/>
              <a:t>and</a:t>
            </a:r>
            <a:r>
              <a:rPr lang="de-DE" sz="1700" dirty="0" smtClean="0"/>
              <a:t> </a:t>
            </a:r>
            <a:r>
              <a:rPr lang="de-DE" sz="1700" dirty="0" err="1" smtClean="0"/>
              <a:t>operate</a:t>
            </a:r>
            <a:r>
              <a:rPr lang="de-DE" sz="1700" dirty="0" smtClean="0"/>
              <a:t> on a global </a:t>
            </a:r>
            <a:r>
              <a:rPr lang="de-DE" sz="1700" dirty="0" err="1" smtClean="0"/>
              <a:t>scale</a:t>
            </a:r>
            <a:r>
              <a:rPr lang="de-DE" sz="1700" dirty="0" smtClean="0"/>
              <a:t>.</a:t>
            </a:r>
          </a:p>
          <a:p>
            <a:pPr>
              <a:defRPr/>
            </a:pPr>
            <a:endParaRPr lang="de-DE" sz="1700" dirty="0" smtClean="0"/>
          </a:p>
          <a:p>
            <a:pPr>
              <a:defRPr/>
            </a:pPr>
            <a:r>
              <a:rPr lang="en-US" sz="1700" dirty="0" smtClean="0"/>
              <a:t>ISC Germany is a subsidiary of the internationally acclaimed Test and Research Institute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 (PFI </a:t>
            </a:r>
            <a:r>
              <a:rPr lang="en-US" sz="1700" dirty="0" err="1" smtClean="0"/>
              <a:t>Pirmasens</a:t>
            </a:r>
            <a:r>
              <a:rPr lang="en-US" sz="1700" dirty="0" smtClean="0"/>
              <a:t>) and part of the PFI Group. </a:t>
            </a:r>
            <a:r>
              <a:rPr lang="de-DE" sz="400" dirty="0" smtClean="0">
                <a:latin typeface="Calibri" pitchFamily="64" charset="0"/>
              </a:rPr>
              <a:t/>
            </a:r>
            <a:br>
              <a:rPr lang="de-DE" sz="400" dirty="0" smtClean="0">
                <a:latin typeface="Calibri" pitchFamily="64" charset="0"/>
              </a:rPr>
            </a:br>
            <a:r>
              <a:rPr lang="de-DE" sz="600" dirty="0" smtClean="0">
                <a:latin typeface="Calibri" pitchFamily="64" charset="0"/>
              </a:rPr>
              <a:t/>
            </a:r>
            <a:br>
              <a:rPr lang="de-DE" sz="600" dirty="0" smtClean="0">
                <a:latin typeface="Calibri" pitchFamily="64" charset="0"/>
              </a:rPr>
            </a:br>
            <a:endParaRPr lang="de-DE" sz="1500" dirty="0" smtClean="0">
              <a:latin typeface="Calibri" pitchFamily="6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dirty="0" smtClean="0"/>
              <a:t> </a:t>
            </a:r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307A1E-1C30-416B-9E28-67095E172176}" type="slidenum">
              <a:rPr lang="de-DE" smtClean="0"/>
              <a:pPr/>
              <a:t>4</a:t>
            </a:fld>
            <a:endParaRPr lang="de-DE" smtClean="0"/>
          </a:p>
        </p:txBody>
      </p:sp>
      <p:sp>
        <p:nvSpPr>
          <p:cNvPr id="5" name="Notizenplatzhalter 2"/>
          <p:cNvSpPr txBox="1">
            <a:spLocks/>
          </p:cNvSpPr>
          <p:nvPr/>
        </p:nvSpPr>
        <p:spPr>
          <a:xfrm>
            <a:off x="1222570" y="3383559"/>
            <a:ext cx="8002270" cy="3096816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 fontScale="77500" lnSpcReduction="20000"/>
          </a:bodyPr>
          <a:lstStyle/>
          <a:p>
            <a:r>
              <a:rPr lang="en-US" sz="1600" dirty="0" smtClean="0"/>
              <a:t>We are affiliated to the internationally known </a:t>
            </a:r>
            <a:r>
              <a:rPr lang="en-US" sz="1600" b="1" dirty="0" smtClean="0"/>
              <a:t>Test and Research Institute </a:t>
            </a:r>
            <a:r>
              <a:rPr lang="en-US" sz="1600" b="1" dirty="0" err="1" smtClean="0"/>
              <a:t>Pirmasens</a:t>
            </a:r>
            <a:r>
              <a:rPr lang="en-US" sz="1600" b="1" dirty="0" smtClean="0"/>
              <a:t> </a:t>
            </a:r>
            <a:r>
              <a:rPr lang="en-US" sz="1600" dirty="0" smtClean="0"/>
              <a:t>(</a:t>
            </a:r>
            <a:r>
              <a:rPr lang="en-US" sz="1600" dirty="0" err="1" smtClean="0"/>
              <a:t>Prüf</a:t>
            </a:r>
            <a:r>
              <a:rPr lang="en-US" sz="1600" dirty="0" smtClean="0"/>
              <a:t>- und </a:t>
            </a:r>
            <a:r>
              <a:rPr lang="en-US" sz="1600" dirty="0" err="1" smtClean="0"/>
              <a:t>Forschungs-institut</a:t>
            </a:r>
            <a:r>
              <a:rPr lang="en-US" sz="1600" dirty="0" smtClean="0"/>
              <a:t>, PFI), which has nearly 60 years of experience in the leather and footwear industry.</a:t>
            </a:r>
            <a:br>
              <a:rPr lang="en-US" sz="1600" dirty="0" smtClean="0"/>
            </a:b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It is mainly known as a service provider for chemical and physical materials and product testing, but also as a research body.</a:t>
            </a:r>
          </a:p>
          <a:p>
            <a:endParaRPr lang="en-US" sz="1600" dirty="0" smtClean="0"/>
          </a:p>
          <a:p>
            <a:r>
              <a:rPr lang="en-US" sz="1600" dirty="0" smtClean="0"/>
              <a:t>More recently, PFI broadened its portfolio. Today, PFI also serves the plastics, adhesives, toy and PE industries: Since 2003 PFI has a microbiological and a biotechnological laboratory.</a:t>
            </a:r>
            <a:br>
              <a:rPr lang="en-US" sz="1600" dirty="0" smtClean="0"/>
            </a:b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The PFI is also a certification body for products and processes (DIN EN ISO 9001, 14001 etc.).</a:t>
            </a:r>
          </a:p>
          <a:p>
            <a:endParaRPr lang="en-US" sz="1600" dirty="0" smtClean="0"/>
          </a:p>
          <a:p>
            <a:r>
              <a:rPr lang="en-US" sz="1600" dirty="0" smtClean="0"/>
              <a:t>PFI has numerous subsidiaries in Asia as well as in Turkey.</a:t>
            </a:r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pPr>
              <a:defRPr/>
            </a:pPr>
            <a:r>
              <a:rPr lang="de-DE" sz="600" dirty="0" smtClean="0">
                <a:latin typeface="Calibri" pitchFamily="64" charset="0"/>
              </a:rPr>
              <a:t/>
            </a:r>
            <a:br>
              <a:rPr lang="de-DE" sz="600" dirty="0" smtClean="0">
                <a:latin typeface="Calibri" pitchFamily="64" charset="0"/>
              </a:rPr>
            </a:br>
            <a:endParaRPr lang="de-DE" sz="1500" dirty="0" smtClean="0">
              <a:latin typeface="Calibri" pitchFamily="6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smtClean="0"/>
              <a:t> </a:t>
            </a:r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307A1E-1C30-416B-9E28-67095E172176}" type="slidenum">
              <a:rPr lang="de-DE" smtClean="0"/>
              <a:pPr/>
              <a:t>5</a:t>
            </a:fld>
            <a:endParaRPr lang="de-DE" smtClean="0"/>
          </a:p>
        </p:txBody>
      </p:sp>
      <p:sp>
        <p:nvSpPr>
          <p:cNvPr id="5" name="Notizenplatzhalter 2"/>
          <p:cNvSpPr txBox="1">
            <a:spLocks/>
          </p:cNvSpPr>
          <p:nvPr/>
        </p:nvSpPr>
        <p:spPr>
          <a:xfrm>
            <a:off x="1222570" y="3383559"/>
            <a:ext cx="8002270" cy="3096816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de-DE" sz="1700" dirty="0" err="1" smtClean="0">
                <a:latin typeface="+mn-lt"/>
              </a:rPr>
              <a:t>We</a:t>
            </a:r>
            <a:r>
              <a:rPr lang="de-DE" sz="1700" dirty="0" smtClean="0">
                <a:latin typeface="+mn-lt"/>
              </a:rPr>
              <a:t> </a:t>
            </a:r>
            <a:r>
              <a:rPr lang="de-DE" sz="1700" dirty="0" err="1" smtClean="0">
                <a:latin typeface="+mn-lt"/>
              </a:rPr>
              <a:t>are</a:t>
            </a:r>
            <a:r>
              <a:rPr lang="de-DE" sz="1700" dirty="0" smtClean="0">
                <a:latin typeface="+mn-lt"/>
              </a:rPr>
              <a:t> </a:t>
            </a:r>
            <a:r>
              <a:rPr lang="de-DE" sz="1700" dirty="0" err="1" smtClean="0">
                <a:latin typeface="+mn-lt"/>
              </a:rPr>
              <a:t>based</a:t>
            </a:r>
            <a:r>
              <a:rPr lang="de-DE" sz="1700" dirty="0" smtClean="0">
                <a:latin typeface="+mn-lt"/>
              </a:rPr>
              <a:t> in Germany </a:t>
            </a:r>
            <a:r>
              <a:rPr lang="de-DE" sz="1700" dirty="0" err="1" smtClean="0">
                <a:latin typeface="+mn-lt"/>
              </a:rPr>
              <a:t>and</a:t>
            </a:r>
            <a:r>
              <a:rPr lang="de-DE" sz="1700" dirty="0" smtClean="0">
                <a:latin typeface="+mn-lt"/>
              </a:rPr>
              <a:t> </a:t>
            </a:r>
            <a:r>
              <a:rPr lang="de-DE" sz="1700" dirty="0" err="1" smtClean="0">
                <a:latin typeface="+mn-lt"/>
              </a:rPr>
              <a:t>operate</a:t>
            </a:r>
            <a:r>
              <a:rPr lang="de-DE" sz="1700" dirty="0" smtClean="0">
                <a:latin typeface="+mn-lt"/>
              </a:rPr>
              <a:t> on a global </a:t>
            </a:r>
            <a:r>
              <a:rPr lang="de-DE" sz="1700" dirty="0" err="1" smtClean="0">
                <a:latin typeface="+mn-lt"/>
              </a:rPr>
              <a:t>scale</a:t>
            </a:r>
            <a:r>
              <a:rPr lang="de-DE" sz="1700" dirty="0" smtClean="0">
                <a:latin typeface="+mn-lt"/>
              </a:rPr>
              <a:t>.</a:t>
            </a:r>
          </a:p>
          <a:p>
            <a:pPr>
              <a:defRPr/>
            </a:pPr>
            <a:endParaRPr lang="de-DE" sz="1700" dirty="0" smtClean="0">
              <a:latin typeface="+mn-lt"/>
            </a:endParaRPr>
          </a:p>
          <a:p>
            <a:r>
              <a:rPr lang="en-US" sz="1600" dirty="0" smtClean="0">
                <a:latin typeface="+mn-lt"/>
              </a:rPr>
              <a:t>We can help you find innovative solutions, we can </a:t>
            </a:r>
            <a:r>
              <a:rPr lang="en-US" sz="1600" dirty="0" err="1" smtClean="0">
                <a:latin typeface="+mn-lt"/>
              </a:rPr>
              <a:t>recrute</a:t>
            </a:r>
            <a:r>
              <a:rPr lang="en-US" sz="1600" dirty="0" smtClean="0">
                <a:latin typeface="+mn-lt"/>
              </a:rPr>
              <a:t> project partners, or conceive made-to-measure training courses to reinforce the expertise of your staff.</a:t>
            </a:r>
          </a:p>
          <a:p>
            <a:endParaRPr lang="en-US" sz="1600" dirty="0" smtClean="0"/>
          </a:p>
          <a:p>
            <a:pPr>
              <a:defRPr/>
            </a:pPr>
            <a:endParaRPr lang="de-DE" sz="1700" dirty="0" smtClean="0"/>
          </a:p>
          <a:p>
            <a:pPr>
              <a:defRPr/>
            </a:pPr>
            <a:endParaRPr lang="de-DE" sz="1700" dirty="0" smtClean="0"/>
          </a:p>
          <a:p>
            <a:pPr>
              <a:defRPr/>
            </a:pPr>
            <a:r>
              <a:rPr lang="en-US" sz="1700" dirty="0" smtClean="0"/>
              <a:t> </a:t>
            </a:r>
            <a:r>
              <a:rPr lang="de-DE" sz="400" dirty="0" smtClean="0">
                <a:latin typeface="Calibri" pitchFamily="64" charset="0"/>
              </a:rPr>
              <a:t/>
            </a:r>
            <a:br>
              <a:rPr lang="de-DE" sz="400" dirty="0" smtClean="0">
                <a:latin typeface="Calibri" pitchFamily="64" charset="0"/>
              </a:rPr>
            </a:br>
            <a:r>
              <a:rPr lang="de-DE" sz="600" dirty="0" smtClean="0">
                <a:latin typeface="Calibri" pitchFamily="64" charset="0"/>
              </a:rPr>
              <a:t/>
            </a:r>
            <a:br>
              <a:rPr lang="de-DE" sz="600" dirty="0" smtClean="0">
                <a:latin typeface="Calibri" pitchFamily="64" charset="0"/>
              </a:rPr>
            </a:br>
            <a:endParaRPr lang="de-DE" sz="1500" dirty="0" smtClean="0">
              <a:latin typeface="Calibri" pitchFamily="6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smtClean="0"/>
              <a:t> </a:t>
            </a:r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307A1E-1C30-416B-9E28-67095E172176}" type="slidenum">
              <a:rPr lang="de-DE" smtClean="0"/>
              <a:pPr/>
              <a:t>6</a:t>
            </a:fld>
            <a:endParaRPr lang="de-DE" smtClean="0"/>
          </a:p>
        </p:txBody>
      </p:sp>
      <p:sp>
        <p:nvSpPr>
          <p:cNvPr id="5" name="Notizenplatzhalter 2"/>
          <p:cNvSpPr txBox="1">
            <a:spLocks/>
          </p:cNvSpPr>
          <p:nvPr/>
        </p:nvSpPr>
        <p:spPr>
          <a:xfrm>
            <a:off x="1222570" y="3383559"/>
            <a:ext cx="8002270" cy="3096816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z="1600" dirty="0" smtClean="0"/>
              <a:t>Our offer is targeted to the international footwear and leather goods industries as well as for their machinery and materials’ suppliers, for the </a:t>
            </a:r>
            <a:r>
              <a:rPr lang="en-US" sz="1600" dirty="0" err="1" smtClean="0"/>
              <a:t>orthopaedic</a:t>
            </a:r>
            <a:r>
              <a:rPr lang="en-US" sz="1600" dirty="0" smtClean="0"/>
              <a:t> sector, for logistics companies as well as for trade.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smtClean="0"/>
              <a:t> </a:t>
            </a:r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307A1E-1C30-416B-9E28-67095E172176}" type="slidenum">
              <a:rPr lang="de-DE" smtClean="0"/>
              <a:pPr/>
              <a:t>7</a:t>
            </a:fld>
            <a:endParaRPr lang="de-DE" smtClean="0"/>
          </a:p>
        </p:txBody>
      </p:sp>
      <p:sp>
        <p:nvSpPr>
          <p:cNvPr id="5" name="Notizenplatzhalter 2"/>
          <p:cNvSpPr txBox="1">
            <a:spLocks/>
          </p:cNvSpPr>
          <p:nvPr/>
        </p:nvSpPr>
        <p:spPr>
          <a:xfrm>
            <a:off x="1222570" y="3383559"/>
            <a:ext cx="8002270" cy="3096816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de-DE" sz="400" dirty="0" smtClean="0">
                <a:latin typeface="Calibri" pitchFamily="64" charset="0"/>
              </a:rPr>
              <a:t/>
            </a:r>
            <a:br>
              <a:rPr lang="de-DE" sz="400" dirty="0" smtClean="0">
                <a:latin typeface="Calibri" pitchFamily="64" charset="0"/>
              </a:rPr>
            </a:br>
            <a:r>
              <a:rPr lang="de-DE" sz="600" dirty="0" smtClean="0">
                <a:latin typeface="Calibri" pitchFamily="64" charset="0"/>
              </a:rPr>
              <a:t/>
            </a:r>
            <a:br>
              <a:rPr lang="de-DE" sz="600" dirty="0" smtClean="0">
                <a:latin typeface="Calibri" pitchFamily="64" charset="0"/>
              </a:rPr>
            </a:br>
            <a:endParaRPr lang="de-DE" sz="1500" dirty="0" smtClean="0">
              <a:latin typeface="Calibri" pitchFamily="64" charset="0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1236956" y="3193636"/>
            <a:ext cx="7947200" cy="3785512"/>
          </a:xfrm>
          <a:prstGeom prst="rect">
            <a:avLst/>
          </a:prstGeom>
        </p:spPr>
        <p:txBody>
          <a:bodyPr wrap="square" lIns="91303" tIns="45651" rIns="91303" bIns="45651">
            <a:spAutoFit/>
          </a:bodyPr>
          <a:lstStyle/>
          <a:p>
            <a:r>
              <a:rPr lang="en-GB" sz="1600" dirty="0" smtClean="0">
                <a:latin typeface="+mn-lt"/>
              </a:rPr>
              <a:t>Our range of services comprises </a:t>
            </a:r>
            <a:r>
              <a:rPr lang="en-GB" sz="1600" b="1" dirty="0" smtClean="0">
                <a:latin typeface="+mn-lt"/>
              </a:rPr>
              <a:t>professional training, further education, R&amp;D </a:t>
            </a:r>
            <a:r>
              <a:rPr lang="en-GB" sz="1600" dirty="0" smtClean="0">
                <a:latin typeface="+mn-lt"/>
              </a:rPr>
              <a:t>as well as </a:t>
            </a:r>
            <a:r>
              <a:rPr lang="en-GB" sz="1600" b="1" dirty="0" smtClean="0">
                <a:latin typeface="+mn-lt"/>
              </a:rPr>
              <a:t>consulting</a:t>
            </a:r>
            <a:r>
              <a:rPr lang="en-GB" sz="1600" dirty="0" smtClean="0">
                <a:latin typeface="+mn-lt"/>
              </a:rPr>
              <a:t>. We are </a:t>
            </a:r>
            <a:r>
              <a:rPr lang="en-GB" sz="1600" b="1" dirty="0" smtClean="0">
                <a:latin typeface="+mn-lt"/>
              </a:rPr>
              <a:t>specialised in conceiving tailor-made trainings</a:t>
            </a:r>
            <a:r>
              <a:rPr lang="en-GB" sz="1600" dirty="0" smtClean="0">
                <a:latin typeface="+mn-lt"/>
              </a:rPr>
              <a:t> focussing on the technical aspects of industrial shoe production aiming to increase quality and efficiency, and we impart product competence for purchasing and sales staff. </a:t>
            </a:r>
          </a:p>
          <a:p>
            <a:r>
              <a:rPr lang="en-GB" sz="1600" dirty="0" smtClean="0">
                <a:latin typeface="+mn-lt"/>
              </a:rPr>
              <a:t> </a:t>
            </a:r>
          </a:p>
          <a:p>
            <a:r>
              <a:rPr lang="en-GB" sz="1600" dirty="0" smtClean="0">
                <a:latin typeface="+mn-lt"/>
              </a:rPr>
              <a:t>We work on a global scale and deploy our trainers wherever required by the customer. Our know-how covers the </a:t>
            </a:r>
            <a:r>
              <a:rPr lang="en-GB" sz="1600" b="1" dirty="0" smtClean="0">
                <a:latin typeface="+mn-lt"/>
              </a:rPr>
              <a:t>entire value chain</a:t>
            </a:r>
            <a:r>
              <a:rPr lang="en-GB" sz="1600" dirty="0" smtClean="0">
                <a:latin typeface="+mn-lt"/>
              </a:rPr>
              <a:t>:</a:t>
            </a:r>
          </a:p>
          <a:p>
            <a:pPr>
              <a:buFontTx/>
              <a:buChar char="-"/>
            </a:pPr>
            <a:r>
              <a:rPr lang="en-GB" sz="1600" dirty="0" smtClean="0">
                <a:latin typeface="+mn-lt"/>
              </a:rPr>
              <a:t>Machines and materials</a:t>
            </a:r>
          </a:p>
          <a:p>
            <a:pPr>
              <a:buFontTx/>
              <a:buChar char="-"/>
            </a:pPr>
            <a:r>
              <a:rPr lang="en-GB" sz="1600" dirty="0" smtClean="0">
                <a:latin typeface="+mn-lt"/>
              </a:rPr>
              <a:t>Product design</a:t>
            </a:r>
          </a:p>
          <a:p>
            <a:pPr>
              <a:buFontTx/>
              <a:buChar char="-"/>
            </a:pPr>
            <a:r>
              <a:rPr lang="en-GB" sz="1600" dirty="0" smtClean="0">
                <a:latin typeface="+mn-lt"/>
              </a:rPr>
              <a:t>Development of prototypes and pilot series</a:t>
            </a:r>
            <a:br>
              <a:rPr lang="en-GB" sz="1600" dirty="0" smtClean="0">
                <a:latin typeface="+mn-lt"/>
              </a:rPr>
            </a:br>
            <a:r>
              <a:rPr lang="en-GB" sz="1600" dirty="0" smtClean="0">
                <a:latin typeface="+mn-lt"/>
              </a:rPr>
              <a:t>- Production process</a:t>
            </a:r>
          </a:p>
          <a:p>
            <a:pPr>
              <a:buFontTx/>
              <a:buChar char="-"/>
            </a:pPr>
            <a:r>
              <a:rPr lang="en-GB" sz="1600" dirty="0" smtClean="0">
                <a:latin typeface="+mn-lt"/>
              </a:rPr>
              <a:t> Quality assurance</a:t>
            </a:r>
            <a:br>
              <a:rPr lang="en-GB" sz="1600" dirty="0" smtClean="0">
                <a:latin typeface="+mn-lt"/>
              </a:rPr>
            </a:br>
            <a:r>
              <a:rPr lang="en-GB" sz="1600" dirty="0" smtClean="0">
                <a:latin typeface="+mn-lt"/>
              </a:rPr>
              <a:t>- Material and product testing, and certification</a:t>
            </a:r>
          </a:p>
          <a:p>
            <a:pPr>
              <a:buFontTx/>
              <a:buChar char="-"/>
            </a:pPr>
            <a:r>
              <a:rPr lang="en-GB" sz="1600" dirty="0" smtClean="0">
                <a:latin typeface="+mn-lt"/>
              </a:rPr>
              <a:t> Marketing and sales</a:t>
            </a:r>
          </a:p>
          <a:p>
            <a:pPr>
              <a:buFontTx/>
              <a:buChar char="-"/>
            </a:pPr>
            <a:r>
              <a:rPr lang="en-GB" sz="1600" dirty="0" smtClean="0">
                <a:latin typeface="+mn-lt"/>
              </a:rPr>
              <a:t> Legal issues of the globalised sourcing and sales market</a:t>
            </a:r>
            <a:endParaRPr lang="en-GB" sz="1600" dirty="0">
              <a:latin typeface="+mn-lt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smtClean="0"/>
              <a:t> </a:t>
            </a:r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307A1E-1C30-416B-9E28-67095E172176}" type="slidenum">
              <a:rPr lang="de-DE" smtClean="0"/>
              <a:pPr/>
              <a:t>8</a:t>
            </a:fld>
            <a:endParaRPr lang="de-DE" smtClean="0"/>
          </a:p>
        </p:txBody>
      </p:sp>
      <p:sp>
        <p:nvSpPr>
          <p:cNvPr id="5" name="Notizenplatzhalter 2"/>
          <p:cNvSpPr txBox="1">
            <a:spLocks/>
          </p:cNvSpPr>
          <p:nvPr/>
        </p:nvSpPr>
        <p:spPr>
          <a:xfrm>
            <a:off x="1222570" y="3383559"/>
            <a:ext cx="8002270" cy="3096816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de-DE" sz="400" dirty="0" smtClean="0">
                <a:latin typeface="Calibri" pitchFamily="64" charset="0"/>
              </a:rPr>
              <a:t/>
            </a:r>
            <a:br>
              <a:rPr lang="de-DE" sz="400" dirty="0" smtClean="0">
                <a:latin typeface="Calibri" pitchFamily="64" charset="0"/>
              </a:rPr>
            </a:br>
            <a:r>
              <a:rPr lang="de-DE" sz="600" dirty="0" smtClean="0">
                <a:latin typeface="Calibri" pitchFamily="64" charset="0"/>
              </a:rPr>
              <a:t/>
            </a:r>
            <a:br>
              <a:rPr lang="de-DE" sz="600" dirty="0" smtClean="0">
                <a:latin typeface="Calibri" pitchFamily="64" charset="0"/>
              </a:rPr>
            </a:br>
            <a:endParaRPr lang="de-DE" sz="1500" dirty="0" smtClean="0">
              <a:latin typeface="Calibri" pitchFamily="64" charset="0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1236956" y="3193636"/>
            <a:ext cx="7947200" cy="3785512"/>
          </a:xfrm>
          <a:prstGeom prst="rect">
            <a:avLst/>
          </a:prstGeom>
        </p:spPr>
        <p:txBody>
          <a:bodyPr wrap="square" lIns="91303" tIns="45651" rIns="91303" bIns="45651">
            <a:spAutoFit/>
          </a:bodyPr>
          <a:lstStyle/>
          <a:p>
            <a:r>
              <a:rPr lang="en-GB" sz="1600" dirty="0" smtClean="0">
                <a:latin typeface="+mn-lt"/>
              </a:rPr>
              <a:t>Our range of services comprises </a:t>
            </a:r>
            <a:r>
              <a:rPr lang="en-GB" sz="1600" b="1" dirty="0" smtClean="0">
                <a:latin typeface="+mn-lt"/>
              </a:rPr>
              <a:t>professional training, further education, R&amp;D </a:t>
            </a:r>
            <a:r>
              <a:rPr lang="en-GB" sz="1600" dirty="0" smtClean="0">
                <a:latin typeface="+mn-lt"/>
              </a:rPr>
              <a:t>as well as </a:t>
            </a:r>
            <a:r>
              <a:rPr lang="en-GB" sz="1600" b="1" dirty="0" smtClean="0">
                <a:latin typeface="+mn-lt"/>
              </a:rPr>
              <a:t>consulting</a:t>
            </a:r>
            <a:r>
              <a:rPr lang="en-GB" sz="1600" dirty="0" smtClean="0">
                <a:latin typeface="+mn-lt"/>
              </a:rPr>
              <a:t>. We are </a:t>
            </a:r>
            <a:r>
              <a:rPr lang="en-GB" sz="1600" b="1" dirty="0" smtClean="0">
                <a:latin typeface="+mn-lt"/>
              </a:rPr>
              <a:t>specialised in conceiving tailor-made trainings</a:t>
            </a:r>
            <a:r>
              <a:rPr lang="en-GB" sz="1600" dirty="0" smtClean="0">
                <a:latin typeface="+mn-lt"/>
              </a:rPr>
              <a:t> focussing on the technical aspects of industrial shoe production aiming to increase quality and efficiency, and we impart product competence for purchasing and sales staff. </a:t>
            </a:r>
          </a:p>
          <a:p>
            <a:r>
              <a:rPr lang="en-GB" sz="1600" dirty="0" smtClean="0">
                <a:latin typeface="+mn-lt"/>
              </a:rPr>
              <a:t> </a:t>
            </a:r>
          </a:p>
          <a:p>
            <a:r>
              <a:rPr lang="en-GB" sz="1600" dirty="0" smtClean="0">
                <a:latin typeface="+mn-lt"/>
              </a:rPr>
              <a:t>We work on a global scale and deploy our trainers wherever required by the customer. Our know-how covers the </a:t>
            </a:r>
            <a:r>
              <a:rPr lang="en-GB" sz="1600" b="1" dirty="0" smtClean="0">
                <a:latin typeface="+mn-lt"/>
              </a:rPr>
              <a:t>entire value chain</a:t>
            </a:r>
            <a:r>
              <a:rPr lang="en-GB" sz="1600" dirty="0" smtClean="0">
                <a:latin typeface="+mn-lt"/>
              </a:rPr>
              <a:t>:</a:t>
            </a:r>
          </a:p>
          <a:p>
            <a:pPr>
              <a:buFontTx/>
              <a:buChar char="-"/>
            </a:pPr>
            <a:r>
              <a:rPr lang="en-GB" sz="1600" dirty="0" smtClean="0">
                <a:latin typeface="+mn-lt"/>
              </a:rPr>
              <a:t>Machines and materials</a:t>
            </a:r>
          </a:p>
          <a:p>
            <a:pPr>
              <a:buFontTx/>
              <a:buChar char="-"/>
            </a:pPr>
            <a:r>
              <a:rPr lang="en-GB" sz="1600" dirty="0" smtClean="0">
                <a:latin typeface="+mn-lt"/>
              </a:rPr>
              <a:t>Product design</a:t>
            </a:r>
          </a:p>
          <a:p>
            <a:pPr>
              <a:buFontTx/>
              <a:buChar char="-"/>
            </a:pPr>
            <a:r>
              <a:rPr lang="en-GB" sz="1600" dirty="0" smtClean="0">
                <a:latin typeface="+mn-lt"/>
              </a:rPr>
              <a:t>Development of prototypes and pilot series</a:t>
            </a:r>
            <a:br>
              <a:rPr lang="en-GB" sz="1600" dirty="0" smtClean="0">
                <a:latin typeface="+mn-lt"/>
              </a:rPr>
            </a:br>
            <a:r>
              <a:rPr lang="en-GB" sz="1600" dirty="0" smtClean="0">
                <a:latin typeface="+mn-lt"/>
              </a:rPr>
              <a:t>- Production process</a:t>
            </a:r>
          </a:p>
          <a:p>
            <a:pPr>
              <a:buFontTx/>
              <a:buChar char="-"/>
            </a:pPr>
            <a:r>
              <a:rPr lang="en-GB" sz="1600" dirty="0" smtClean="0">
                <a:latin typeface="+mn-lt"/>
              </a:rPr>
              <a:t> Quality assurance</a:t>
            </a:r>
            <a:br>
              <a:rPr lang="en-GB" sz="1600" dirty="0" smtClean="0">
                <a:latin typeface="+mn-lt"/>
              </a:rPr>
            </a:br>
            <a:r>
              <a:rPr lang="en-GB" sz="1600" dirty="0" smtClean="0">
                <a:latin typeface="+mn-lt"/>
              </a:rPr>
              <a:t>- Material and product testing, and certification</a:t>
            </a:r>
          </a:p>
          <a:p>
            <a:pPr>
              <a:buFontTx/>
              <a:buChar char="-"/>
            </a:pPr>
            <a:r>
              <a:rPr lang="en-GB" sz="1600" dirty="0" smtClean="0">
                <a:latin typeface="+mn-lt"/>
              </a:rPr>
              <a:t> Marketing and sales</a:t>
            </a:r>
          </a:p>
          <a:p>
            <a:pPr>
              <a:buFontTx/>
              <a:buChar char="-"/>
            </a:pPr>
            <a:r>
              <a:rPr lang="en-GB" sz="1600" dirty="0" smtClean="0">
                <a:latin typeface="+mn-lt"/>
              </a:rPr>
              <a:t> Legal issues of the globalised sourcing and sales market</a:t>
            </a:r>
            <a:endParaRPr lang="en-GB" sz="1600" dirty="0">
              <a:latin typeface="+mn-lt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smtClean="0"/>
              <a:t> </a:t>
            </a:r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307A1E-1C30-416B-9E28-67095E172176}" type="slidenum">
              <a:rPr lang="de-DE" smtClean="0"/>
              <a:pPr/>
              <a:t>9</a:t>
            </a:fld>
            <a:endParaRPr lang="de-DE" smtClean="0"/>
          </a:p>
        </p:txBody>
      </p:sp>
      <p:sp>
        <p:nvSpPr>
          <p:cNvPr id="5" name="Notizenplatzhalter 2"/>
          <p:cNvSpPr txBox="1">
            <a:spLocks/>
          </p:cNvSpPr>
          <p:nvPr/>
        </p:nvSpPr>
        <p:spPr>
          <a:xfrm>
            <a:off x="1222570" y="3383559"/>
            <a:ext cx="8002270" cy="3096816"/>
          </a:xfrm>
          <a:prstGeom prst="rect">
            <a:avLst/>
          </a:prstGeom>
        </p:spPr>
        <p:txBody>
          <a:bodyPr vert="horz" wrap="square" lIns="96471" tIns="48236" rIns="96471" bIns="48236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de-DE" sz="400" dirty="0" smtClean="0">
                <a:latin typeface="Calibri" pitchFamily="64" charset="0"/>
              </a:rPr>
              <a:t/>
            </a:r>
            <a:br>
              <a:rPr lang="de-DE" sz="400" dirty="0" smtClean="0">
                <a:latin typeface="Calibri" pitchFamily="64" charset="0"/>
              </a:rPr>
            </a:br>
            <a:r>
              <a:rPr lang="de-DE" sz="600" dirty="0" smtClean="0">
                <a:latin typeface="Calibri" pitchFamily="64" charset="0"/>
              </a:rPr>
              <a:t/>
            </a:r>
            <a:br>
              <a:rPr lang="de-DE" sz="600" dirty="0" smtClean="0">
                <a:latin typeface="Calibri" pitchFamily="64" charset="0"/>
              </a:rPr>
            </a:br>
            <a:endParaRPr lang="de-DE" sz="1500" dirty="0" smtClean="0">
              <a:latin typeface="Calibri" pitchFamily="64" charset="0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1236956" y="3193636"/>
            <a:ext cx="7947200" cy="3785512"/>
          </a:xfrm>
          <a:prstGeom prst="rect">
            <a:avLst/>
          </a:prstGeom>
        </p:spPr>
        <p:txBody>
          <a:bodyPr wrap="square" lIns="91303" tIns="45651" rIns="91303" bIns="45651">
            <a:spAutoFit/>
          </a:bodyPr>
          <a:lstStyle/>
          <a:p>
            <a:r>
              <a:rPr lang="en-GB" sz="1600" dirty="0" smtClean="0">
                <a:latin typeface="+mn-lt"/>
              </a:rPr>
              <a:t>Our range of services comprises </a:t>
            </a:r>
            <a:r>
              <a:rPr lang="en-GB" sz="1600" b="1" dirty="0" smtClean="0">
                <a:latin typeface="+mn-lt"/>
              </a:rPr>
              <a:t>professional training, further education, R&amp;D </a:t>
            </a:r>
            <a:r>
              <a:rPr lang="en-GB" sz="1600" dirty="0" smtClean="0">
                <a:latin typeface="+mn-lt"/>
              </a:rPr>
              <a:t>as well as </a:t>
            </a:r>
            <a:r>
              <a:rPr lang="en-GB" sz="1600" b="1" dirty="0" smtClean="0">
                <a:latin typeface="+mn-lt"/>
              </a:rPr>
              <a:t>consulting</a:t>
            </a:r>
            <a:r>
              <a:rPr lang="en-GB" sz="1600" dirty="0" smtClean="0">
                <a:latin typeface="+mn-lt"/>
              </a:rPr>
              <a:t>. We are </a:t>
            </a:r>
            <a:r>
              <a:rPr lang="en-GB" sz="1600" b="1" dirty="0" smtClean="0">
                <a:latin typeface="+mn-lt"/>
              </a:rPr>
              <a:t>specialised in conceiving tailor-made trainings</a:t>
            </a:r>
            <a:r>
              <a:rPr lang="en-GB" sz="1600" dirty="0" smtClean="0">
                <a:latin typeface="+mn-lt"/>
              </a:rPr>
              <a:t> focussing on the technical aspects of industrial shoe production aiming to increase quality and efficiency, and we impart product competence for purchasing and sales staff. </a:t>
            </a:r>
          </a:p>
          <a:p>
            <a:r>
              <a:rPr lang="en-GB" sz="1600" dirty="0" smtClean="0">
                <a:latin typeface="+mn-lt"/>
              </a:rPr>
              <a:t> </a:t>
            </a:r>
          </a:p>
          <a:p>
            <a:r>
              <a:rPr lang="en-GB" sz="1600" dirty="0" smtClean="0">
                <a:latin typeface="+mn-lt"/>
              </a:rPr>
              <a:t>We work on a global scale and deploy our trainers wherever required by the customer. Our know-how covers the </a:t>
            </a:r>
            <a:r>
              <a:rPr lang="en-GB" sz="1600" b="1" dirty="0" smtClean="0">
                <a:latin typeface="+mn-lt"/>
              </a:rPr>
              <a:t>entire value chain</a:t>
            </a:r>
            <a:r>
              <a:rPr lang="en-GB" sz="1600" dirty="0" smtClean="0">
                <a:latin typeface="+mn-lt"/>
              </a:rPr>
              <a:t>:</a:t>
            </a:r>
          </a:p>
          <a:p>
            <a:pPr>
              <a:buFontTx/>
              <a:buChar char="-"/>
            </a:pPr>
            <a:r>
              <a:rPr lang="en-GB" sz="1600" dirty="0" smtClean="0">
                <a:latin typeface="+mn-lt"/>
              </a:rPr>
              <a:t>Machines and materials</a:t>
            </a:r>
          </a:p>
          <a:p>
            <a:pPr>
              <a:buFontTx/>
              <a:buChar char="-"/>
            </a:pPr>
            <a:r>
              <a:rPr lang="en-GB" sz="1600" dirty="0" smtClean="0">
                <a:latin typeface="+mn-lt"/>
              </a:rPr>
              <a:t>Product design</a:t>
            </a:r>
          </a:p>
          <a:p>
            <a:pPr>
              <a:buFontTx/>
              <a:buChar char="-"/>
            </a:pPr>
            <a:r>
              <a:rPr lang="en-GB" sz="1600" dirty="0" smtClean="0">
                <a:latin typeface="+mn-lt"/>
              </a:rPr>
              <a:t>Development of prototypes and pilot series</a:t>
            </a:r>
            <a:br>
              <a:rPr lang="en-GB" sz="1600" dirty="0" smtClean="0">
                <a:latin typeface="+mn-lt"/>
              </a:rPr>
            </a:br>
            <a:r>
              <a:rPr lang="en-GB" sz="1600" dirty="0" smtClean="0">
                <a:latin typeface="+mn-lt"/>
              </a:rPr>
              <a:t>- Production process</a:t>
            </a:r>
          </a:p>
          <a:p>
            <a:pPr>
              <a:buFontTx/>
              <a:buChar char="-"/>
            </a:pPr>
            <a:r>
              <a:rPr lang="en-GB" sz="1600" dirty="0" smtClean="0">
                <a:latin typeface="+mn-lt"/>
              </a:rPr>
              <a:t> Quality assurance</a:t>
            </a:r>
            <a:br>
              <a:rPr lang="en-GB" sz="1600" dirty="0" smtClean="0">
                <a:latin typeface="+mn-lt"/>
              </a:rPr>
            </a:br>
            <a:r>
              <a:rPr lang="en-GB" sz="1600" dirty="0" smtClean="0">
                <a:latin typeface="+mn-lt"/>
              </a:rPr>
              <a:t>- Material and product testing, and certification</a:t>
            </a:r>
          </a:p>
          <a:p>
            <a:pPr>
              <a:buFontTx/>
              <a:buChar char="-"/>
            </a:pPr>
            <a:r>
              <a:rPr lang="en-GB" sz="1600" dirty="0" smtClean="0">
                <a:latin typeface="+mn-lt"/>
              </a:rPr>
              <a:t> Marketing and sales</a:t>
            </a:r>
          </a:p>
          <a:p>
            <a:pPr>
              <a:buFontTx/>
              <a:buChar char="-"/>
            </a:pPr>
            <a:r>
              <a:rPr lang="en-GB" sz="1600" dirty="0" smtClean="0">
                <a:latin typeface="+mn-lt"/>
              </a:rPr>
              <a:t> Legal issues of the globalised sourcing and sales market</a:t>
            </a:r>
            <a:endParaRPr lang="en-GB" sz="1600" dirty="0">
              <a:latin typeface="+mn-lt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7C32B-1AA7-4595-8BDB-E947F36BE30A}" type="datetime1">
              <a:rPr lang="de-DE"/>
              <a:pPr>
                <a:defRPr/>
              </a:pPr>
              <a:t>20.10.2016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03295-8D79-43BB-B43F-B4BC22F5462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45470-6226-4D85-BF49-E82894306CC6}" type="datetime1">
              <a:rPr lang="de-DE"/>
              <a:pPr>
                <a:defRPr/>
              </a:pPr>
              <a:t>20.10.2016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B0321-07CD-4D64-9E85-BA6594336D1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18B53-D275-453D-B58B-98A28C4DFE11}" type="datetime1">
              <a:rPr lang="de-DE"/>
              <a:pPr>
                <a:defRPr/>
              </a:pPr>
              <a:t>20.10.2016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E8312-5E1A-4963-B1B9-2508F8E5634F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3C652-9230-4362-AB03-295631294F23}" type="datetime1">
              <a:rPr lang="de-DE"/>
              <a:pPr>
                <a:defRPr/>
              </a:pPr>
              <a:t>20.10.2016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3440E-E451-469A-9E93-F3AD0CE1142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94FBE-9785-45C1-BAE0-12F52B95929F}" type="datetime1">
              <a:rPr lang="de-DE"/>
              <a:pPr>
                <a:defRPr/>
              </a:pPr>
              <a:t>20.10.2016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CD6D1-C1D2-4D5A-8A75-F6918E93561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3FB26-8185-4D73-8547-6936D0EC1C0A}" type="datetime1">
              <a:rPr lang="de-DE"/>
              <a:pPr>
                <a:defRPr/>
              </a:pPr>
              <a:t>20.10.2016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CBDFD-F918-4271-AE4E-41341F1E86D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58CDB-81DD-4AF2-9ED7-14787C28FE96}" type="datetime1">
              <a:rPr lang="de-DE"/>
              <a:pPr>
                <a:defRPr/>
              </a:pPr>
              <a:t>20.10.2016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254CC-33D0-475C-BB81-2734DEF6617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804093-4F03-4A95-BE17-8763B4D19E36}" type="datetime1">
              <a:rPr lang="de-DE"/>
              <a:pPr>
                <a:defRPr/>
              </a:pPr>
              <a:t>20.10.2016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B3D4E-A7CD-4771-AFE4-1985F411FF8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15D92-F733-4D85-ACE7-4625BE54394F}" type="datetime1">
              <a:rPr lang="de-DE"/>
              <a:pPr>
                <a:defRPr/>
              </a:pPr>
              <a:t>20.10.2016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2A21B-3FBF-4D6F-92E6-A0AA2A688EEF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26F96-1FFC-484A-A821-1CFD325B59D6}" type="datetime1">
              <a:rPr lang="de-DE"/>
              <a:pPr>
                <a:defRPr/>
              </a:pPr>
              <a:t>20.10.2016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05E04-EF88-46B0-98E9-21BBCC6EB4F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1F579-813F-411E-BCB5-B753702C3E78}" type="datetime1">
              <a:rPr lang="de-DE"/>
              <a:pPr>
                <a:defRPr/>
              </a:pPr>
              <a:t>20.10.2016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855AA-98C6-43B7-91ED-33C2DD0FF90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64" charset="0"/>
              </a:defRPr>
            </a:lvl1pPr>
          </a:lstStyle>
          <a:p>
            <a:pPr>
              <a:defRPr/>
            </a:pPr>
            <a:fld id="{A255B760-4F6A-4C11-8ACA-DE6238F97326}" type="datetime1">
              <a:rPr lang="de-DE"/>
              <a:pPr>
                <a:defRPr/>
              </a:pPr>
              <a:t>20.10.2016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6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64" charset="0"/>
              </a:defRPr>
            </a:lvl1pPr>
          </a:lstStyle>
          <a:p>
            <a:pPr>
              <a:defRPr/>
            </a:pPr>
            <a:fld id="{5D2D5207-665B-4886-96BE-10325B4C2C5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64" charset="-128"/>
          <a:cs typeface="ＭＳ Ｐゴシック" pitchFamily="64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64" charset="-128"/>
          <a:cs typeface="ＭＳ Ｐゴシック" pitchFamily="6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64" charset="-128"/>
          <a:cs typeface="ＭＳ Ｐゴシック" pitchFamily="6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64" charset="-128"/>
          <a:cs typeface="ＭＳ Ｐゴシック" pitchFamily="6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64" charset="-128"/>
          <a:cs typeface="ＭＳ Ｐゴシック" pitchFamily="6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64" charset="-128"/>
          <a:cs typeface="ＭＳ Ｐゴシック" pitchFamily="6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6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6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6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6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3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.jpe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e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jpeg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13" Type="http://schemas.openxmlformats.org/officeDocument/2006/relationships/image" Target="../media/image51.jpeg"/><Relationship Id="rId18" Type="http://schemas.openxmlformats.org/officeDocument/2006/relationships/image" Target="../media/image56.jpeg"/><Relationship Id="rId26" Type="http://schemas.openxmlformats.org/officeDocument/2006/relationships/image" Target="../media/image64.jpeg"/><Relationship Id="rId3" Type="http://schemas.openxmlformats.org/officeDocument/2006/relationships/image" Target="../media/image3.jpeg"/><Relationship Id="rId21" Type="http://schemas.openxmlformats.org/officeDocument/2006/relationships/image" Target="../media/image59.jpeg"/><Relationship Id="rId7" Type="http://schemas.openxmlformats.org/officeDocument/2006/relationships/image" Target="../media/image45.jpeg"/><Relationship Id="rId12" Type="http://schemas.openxmlformats.org/officeDocument/2006/relationships/image" Target="../media/image50.jpeg"/><Relationship Id="rId17" Type="http://schemas.openxmlformats.org/officeDocument/2006/relationships/image" Target="../media/image55.jpeg"/><Relationship Id="rId25" Type="http://schemas.openxmlformats.org/officeDocument/2006/relationships/image" Target="../media/image63.jpe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54.jpeg"/><Relationship Id="rId20" Type="http://schemas.openxmlformats.org/officeDocument/2006/relationships/image" Target="../media/image58.jpeg"/><Relationship Id="rId29" Type="http://schemas.openxmlformats.org/officeDocument/2006/relationships/image" Target="../media/image6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11" Type="http://schemas.openxmlformats.org/officeDocument/2006/relationships/image" Target="../media/image49.jpeg"/><Relationship Id="rId24" Type="http://schemas.openxmlformats.org/officeDocument/2006/relationships/image" Target="../media/image62.jpeg"/><Relationship Id="rId5" Type="http://schemas.openxmlformats.org/officeDocument/2006/relationships/image" Target="../media/image43.jpeg"/><Relationship Id="rId15" Type="http://schemas.openxmlformats.org/officeDocument/2006/relationships/image" Target="../media/image53.jpeg"/><Relationship Id="rId23" Type="http://schemas.openxmlformats.org/officeDocument/2006/relationships/image" Target="../media/image61.jpeg"/><Relationship Id="rId28" Type="http://schemas.openxmlformats.org/officeDocument/2006/relationships/image" Target="../media/image66.png"/><Relationship Id="rId10" Type="http://schemas.openxmlformats.org/officeDocument/2006/relationships/image" Target="../media/image48.jpeg"/><Relationship Id="rId19" Type="http://schemas.openxmlformats.org/officeDocument/2006/relationships/image" Target="../media/image57.jpeg"/><Relationship Id="rId31" Type="http://schemas.openxmlformats.org/officeDocument/2006/relationships/image" Target="../media/image69.gif"/><Relationship Id="rId4" Type="http://schemas.openxmlformats.org/officeDocument/2006/relationships/image" Target="../media/image42.jpeg"/><Relationship Id="rId9" Type="http://schemas.openxmlformats.org/officeDocument/2006/relationships/image" Target="../media/image47.jpeg"/><Relationship Id="rId14" Type="http://schemas.openxmlformats.org/officeDocument/2006/relationships/image" Target="../media/image52.jpeg"/><Relationship Id="rId22" Type="http://schemas.openxmlformats.org/officeDocument/2006/relationships/image" Target="../media/image60.jpeg"/><Relationship Id="rId27" Type="http://schemas.openxmlformats.org/officeDocument/2006/relationships/image" Target="../media/image65.jpeg"/><Relationship Id="rId30" Type="http://schemas.openxmlformats.org/officeDocument/2006/relationships/image" Target="../media/image6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0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image" Target="../media/image3.jpeg"/><Relationship Id="rId7" Type="http://schemas.openxmlformats.org/officeDocument/2006/relationships/image" Target="../media/image8.jpeg"/><Relationship Id="rId12" Type="http://schemas.openxmlformats.org/officeDocument/2006/relationships/image" Target="../media/image1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4.pn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tiff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3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page_10.jpg"/>
          <p:cNvPicPr>
            <a:picLocks noChangeAspect="1"/>
          </p:cNvPicPr>
          <p:nvPr/>
        </p:nvPicPr>
        <p:blipFill>
          <a:blip r:embed="rId4" cstate="print"/>
          <a:srcRect t="1181" b="10675"/>
          <a:stretch>
            <a:fillRect/>
          </a:stretch>
        </p:blipFill>
        <p:spPr>
          <a:xfrm>
            <a:off x="-1588" y="1412776"/>
            <a:ext cx="9144000" cy="5184576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0" y="4572000"/>
            <a:ext cx="9144000" cy="1000125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rgbClr val="FFFFFF"/>
              </a:solidFill>
              <a:ea typeface="ＭＳ Ｐゴシック" pitchFamily="64" charset="-128"/>
            </a:endParaRPr>
          </a:p>
        </p:txBody>
      </p:sp>
      <p:sp>
        <p:nvSpPr>
          <p:cNvPr id="2051" name="Textfeld 1"/>
          <p:cNvSpPr txBox="1">
            <a:spLocks noChangeArrowheads="1"/>
          </p:cNvSpPr>
          <p:nvPr/>
        </p:nvSpPr>
        <p:spPr bwMode="auto">
          <a:xfrm>
            <a:off x="142875" y="4643438"/>
            <a:ext cx="889362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de-DE" sz="4000" b="1" dirty="0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ISC: </a:t>
            </a:r>
            <a:r>
              <a:rPr lang="de-DE" sz="4000" b="1" dirty="0" err="1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Experts</a:t>
            </a:r>
            <a:r>
              <a:rPr lang="de-DE" sz="4000" b="1" dirty="0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 in </a:t>
            </a:r>
            <a:r>
              <a:rPr lang="de-DE" sz="4000" b="1" dirty="0" err="1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Leather</a:t>
            </a:r>
            <a:r>
              <a:rPr lang="de-DE" sz="4000" b="1" dirty="0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 </a:t>
            </a:r>
            <a:r>
              <a:rPr lang="de-DE" sz="4000" b="1" dirty="0" err="1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and</a:t>
            </a:r>
            <a:r>
              <a:rPr lang="de-DE" sz="4000" b="1" dirty="0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 </a:t>
            </a:r>
            <a:r>
              <a:rPr lang="de-DE" sz="4000" b="1" dirty="0" err="1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Footwear</a:t>
            </a:r>
            <a:endParaRPr lang="en-GB" sz="4000" b="1" dirty="0" smtClean="0">
              <a:solidFill>
                <a:srgbClr val="0056AC"/>
              </a:solidFill>
              <a:latin typeface="Cambria" pitchFamily="18" charset="0"/>
            </a:endParaRPr>
          </a:p>
        </p:txBody>
      </p:sp>
      <p:sp>
        <p:nvSpPr>
          <p:cNvPr id="6" name="Untertitel 2"/>
          <p:cNvSpPr txBox="1">
            <a:spLocks/>
          </p:cNvSpPr>
          <p:nvPr/>
        </p:nvSpPr>
        <p:spPr bwMode="auto">
          <a:xfrm>
            <a:off x="2301552" y="6656784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de-DE" sz="700" dirty="0">
                <a:solidFill>
                  <a:srgbClr val="0056AC"/>
                </a:solidFill>
                <a:cs typeface="Arial" charset="0"/>
              </a:rPr>
              <a:t>Marie-Curie-Str. 20 | 66953 Pirmasens | Germany |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Phone: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+49 6331 145334 0 | Fax: +49 6331 145334 30 | E-Mail: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info@isc-germany.com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| Web: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www.isc-germany.com</a:t>
            </a:r>
            <a:endParaRPr lang="de-DE" sz="700" dirty="0">
              <a:solidFill>
                <a:srgbClr val="0056AC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ntertitel 2"/>
          <p:cNvSpPr txBox="1">
            <a:spLocks/>
          </p:cNvSpPr>
          <p:nvPr/>
        </p:nvSpPr>
        <p:spPr bwMode="auto">
          <a:xfrm>
            <a:off x="2301552" y="6618288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de-DE" sz="700" dirty="0">
                <a:solidFill>
                  <a:srgbClr val="0056AC"/>
                </a:solidFill>
                <a:cs typeface="Arial" charset="0"/>
              </a:rPr>
              <a:t>Marie-Curie-Str. 20 | 66953 Pirmasens | Germany |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Phone: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+49 6331 145334 0 | Fax: +49 6331 145334 30 | E-Mail: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info@isc-germany.com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| Web: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www.isc-germany.com</a:t>
            </a:r>
            <a:endParaRPr lang="de-DE" sz="700" dirty="0">
              <a:solidFill>
                <a:srgbClr val="0056AC"/>
              </a:solidFill>
              <a:cs typeface="Arial" charset="0"/>
            </a:endParaRPr>
          </a:p>
        </p:txBody>
      </p:sp>
      <p:pic>
        <p:nvPicPr>
          <p:cNvPr id="7" name="Picture 4" descr="C:\Users\PC\Documents\isc_bilder\ISC_student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43275" y="2636838"/>
            <a:ext cx="1800000" cy="2704813"/>
          </a:xfrm>
          <a:prstGeom prst="rect">
            <a:avLst/>
          </a:prstGeom>
          <a:noFill/>
        </p:spPr>
      </p:pic>
      <p:pic>
        <p:nvPicPr>
          <p:cNvPr id="11" name="Picture 5" descr="C:\Users\PC\Documents\isc_bilder\ISC_sewing_machin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79429" y="2636838"/>
            <a:ext cx="1800000" cy="2704813"/>
          </a:xfrm>
          <a:prstGeom prst="rect">
            <a:avLst/>
          </a:prstGeom>
          <a:noFill/>
        </p:spPr>
      </p:pic>
      <p:pic>
        <p:nvPicPr>
          <p:cNvPr id="12" name="Picture 12" descr="C:\Users\PC\Documents\isc_bilder\ISC_cutting_tabl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21" y="2636838"/>
            <a:ext cx="1800000" cy="2704813"/>
          </a:xfrm>
          <a:prstGeom prst="rect">
            <a:avLst/>
          </a:prstGeom>
          <a:noFill/>
        </p:spPr>
      </p:pic>
      <p:pic>
        <p:nvPicPr>
          <p:cNvPr id="14" name="Grafik 13" descr="zwicken_30_prozent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515583" y="2636838"/>
            <a:ext cx="1800000" cy="2696000"/>
          </a:xfrm>
          <a:prstGeom prst="rect">
            <a:avLst/>
          </a:prstGeom>
        </p:spPr>
      </p:pic>
      <p:pic>
        <p:nvPicPr>
          <p:cNvPr id="15" name="Grafik 14" descr="fersenformen_ppt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351737" y="2636838"/>
            <a:ext cx="1800000" cy="2698798"/>
          </a:xfrm>
          <a:prstGeom prst="rect">
            <a:avLst/>
          </a:prstGeom>
        </p:spPr>
      </p:pic>
      <p:sp>
        <p:nvSpPr>
          <p:cNvPr id="16" name="Titel 1"/>
          <p:cNvSpPr txBox="1">
            <a:spLocks/>
          </p:cNvSpPr>
          <p:nvPr/>
        </p:nvSpPr>
        <p:spPr bwMode="auto">
          <a:xfrm>
            <a:off x="2714624" y="1196752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de-DE" sz="4400" b="1" dirty="0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ISC Training Factory</a:t>
            </a:r>
            <a:endParaRPr lang="de-DE" sz="4400" b="1" dirty="0">
              <a:solidFill>
                <a:srgbClr val="0056AC"/>
              </a:solidFill>
              <a:latin typeface="Cambria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ntertitel 2"/>
          <p:cNvSpPr txBox="1">
            <a:spLocks/>
          </p:cNvSpPr>
          <p:nvPr/>
        </p:nvSpPr>
        <p:spPr bwMode="auto">
          <a:xfrm>
            <a:off x="2301552" y="6618288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de-DE" sz="700" dirty="0">
                <a:solidFill>
                  <a:srgbClr val="0056AC"/>
                </a:solidFill>
                <a:cs typeface="Arial" charset="0"/>
              </a:rPr>
              <a:t>Marie-Curie-Str. 20 | 66953 Pirmasens | Germany |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Phone: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+49 6331 145334 0 | Fax: +49 6331 145334 30 | E-Mail: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info@isc-germany.com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| Web: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www.isc-germany.com</a:t>
            </a:r>
            <a:endParaRPr lang="de-DE" sz="700" dirty="0">
              <a:solidFill>
                <a:srgbClr val="0056AC"/>
              </a:solidFill>
              <a:cs typeface="Arial" charset="0"/>
            </a:endParaRPr>
          </a:p>
        </p:txBody>
      </p:sp>
      <p:pic>
        <p:nvPicPr>
          <p:cNvPr id="7" name="Picture 13" descr="C:\Users\PC\Documents\isc_bilder\ISC_class_roo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2492896"/>
            <a:ext cx="2975293" cy="1980000"/>
          </a:xfrm>
          <a:prstGeom prst="rect">
            <a:avLst/>
          </a:prstGeom>
          <a:noFill/>
        </p:spPr>
      </p:pic>
      <p:pic>
        <p:nvPicPr>
          <p:cNvPr id="11" name="Picture 16" descr="C:\Users\PC\Documents\isc_bilder\IMG_733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2743" y="2492896"/>
            <a:ext cx="2970000" cy="1980000"/>
          </a:xfrm>
          <a:prstGeom prst="rect">
            <a:avLst/>
          </a:prstGeom>
          <a:noFill/>
        </p:spPr>
      </p:pic>
      <p:pic>
        <p:nvPicPr>
          <p:cNvPr id="12" name="Picture 17" descr="C:\Users\PC\Documents\isc_bilder\IMG_728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832" y="4545344"/>
            <a:ext cx="2970000" cy="1980000"/>
          </a:xfrm>
          <a:prstGeom prst="rect">
            <a:avLst/>
          </a:prstGeom>
          <a:noFill/>
        </p:spPr>
      </p:pic>
      <p:pic>
        <p:nvPicPr>
          <p:cNvPr id="14" name="Picture 18" descr="C:\Users\PC\Documents\isc_bilder\IMG_727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25" y="4545344"/>
            <a:ext cx="2970000" cy="1980000"/>
          </a:xfrm>
          <a:prstGeom prst="rect">
            <a:avLst/>
          </a:prstGeom>
          <a:noFill/>
        </p:spPr>
      </p:pic>
      <p:pic>
        <p:nvPicPr>
          <p:cNvPr id="15" name="Picture 19" descr="C:\Users\PC\Documents\isc_bilder\IMG_725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18076" y="4545344"/>
            <a:ext cx="2970000" cy="1980000"/>
          </a:xfrm>
          <a:prstGeom prst="rect">
            <a:avLst/>
          </a:prstGeom>
          <a:noFill/>
        </p:spPr>
      </p:pic>
      <p:pic>
        <p:nvPicPr>
          <p:cNvPr id="16" name="Grafik 15" descr="gore_fersenzwicken_300px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076068" y="2492896"/>
            <a:ext cx="2970000" cy="1980000"/>
          </a:xfrm>
          <a:prstGeom prst="rect">
            <a:avLst/>
          </a:prstGeom>
        </p:spPr>
      </p:pic>
      <p:sp>
        <p:nvSpPr>
          <p:cNvPr id="17" name="Titel 1"/>
          <p:cNvSpPr txBox="1">
            <a:spLocks/>
          </p:cNvSpPr>
          <p:nvPr/>
        </p:nvSpPr>
        <p:spPr bwMode="auto">
          <a:xfrm>
            <a:off x="2714624" y="1196752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de-DE" sz="4400" b="1" dirty="0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ISC Training Factory</a:t>
            </a:r>
            <a:endParaRPr lang="de-DE" sz="4400" b="1" dirty="0">
              <a:solidFill>
                <a:srgbClr val="0056AC"/>
              </a:solidFill>
              <a:latin typeface="Cambria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 txBox="1">
            <a:spLocks/>
          </p:cNvSpPr>
          <p:nvPr/>
        </p:nvSpPr>
        <p:spPr bwMode="auto">
          <a:xfrm>
            <a:off x="2714624" y="1714500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de-DE" sz="4400" b="1" dirty="0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ISC Trainings</a:t>
            </a:r>
            <a:endParaRPr lang="de-DE" sz="4400" b="1" dirty="0">
              <a:solidFill>
                <a:srgbClr val="0056AC"/>
              </a:solidFill>
              <a:latin typeface="Cambria" pitchFamily="18" charset="0"/>
              <a:cs typeface="Arial" charset="0"/>
            </a:endParaRPr>
          </a:p>
        </p:txBody>
      </p:sp>
      <p:sp>
        <p:nvSpPr>
          <p:cNvPr id="9" name="Untertitel 2"/>
          <p:cNvSpPr txBox="1">
            <a:spLocks/>
          </p:cNvSpPr>
          <p:nvPr/>
        </p:nvSpPr>
        <p:spPr bwMode="auto">
          <a:xfrm>
            <a:off x="2301552" y="6618288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de-DE" sz="700" dirty="0">
                <a:solidFill>
                  <a:srgbClr val="0056AC"/>
                </a:solidFill>
                <a:cs typeface="Arial" charset="0"/>
              </a:rPr>
              <a:t>Marie-Curie-Str. 20 | 66953 Pirmasens | Germany |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Phone: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+49 6331 145334 0 | Fax: +49 6331 145334 30 | E-Mail: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info@isc-germany.com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| Web: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www.isc-germany.com</a:t>
            </a:r>
            <a:endParaRPr lang="de-DE" sz="700" dirty="0">
              <a:solidFill>
                <a:srgbClr val="0056AC"/>
              </a:solidFill>
              <a:cs typeface="Arial" charset="0"/>
            </a:endParaRPr>
          </a:p>
        </p:txBody>
      </p:sp>
      <p:pic>
        <p:nvPicPr>
          <p:cNvPr id="10" name="Grafik 6" descr="schagwörter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97" y="2996952"/>
            <a:ext cx="2432746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Grafik 11" descr="isc_leisten0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422301"/>
            <a:ext cx="2434870" cy="1620000"/>
          </a:xfrm>
          <a:prstGeom prst="rect">
            <a:avLst/>
          </a:prstGeom>
        </p:spPr>
      </p:pic>
      <p:sp>
        <p:nvSpPr>
          <p:cNvPr id="8" name="Rechteck 7"/>
          <p:cNvSpPr>
            <a:spLocks noChangeArrowheads="1"/>
          </p:cNvSpPr>
          <p:nvPr/>
        </p:nvSpPr>
        <p:spPr bwMode="auto">
          <a:xfrm>
            <a:off x="2862858" y="2871986"/>
            <a:ext cx="5885606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US" sz="2000" dirty="0" smtClean="0">
              <a:latin typeface="+mn-lt"/>
            </a:endParaRPr>
          </a:p>
          <a:p>
            <a:pPr marL="0" lvl="1"/>
            <a:r>
              <a:rPr lang="en-US" sz="2000" dirty="0" smtClean="0">
                <a:latin typeface="+mn-lt"/>
              </a:rPr>
              <a:t>We impart </a:t>
            </a:r>
            <a:r>
              <a:rPr lang="en-US" sz="2000" b="1" dirty="0" smtClean="0">
                <a:latin typeface="+mn-lt"/>
              </a:rPr>
              <a:t>practice-oriented specialist knowledge </a:t>
            </a:r>
            <a:r>
              <a:rPr lang="en-US" sz="2000" dirty="0" smtClean="0">
                <a:latin typeface="+mn-lt"/>
              </a:rPr>
              <a:t>in</a:t>
            </a:r>
            <a:br>
              <a:rPr lang="en-US" sz="2000" dirty="0" smtClean="0">
                <a:latin typeface="+mn-lt"/>
              </a:rPr>
            </a:br>
            <a:endParaRPr lang="en-US" sz="2000" dirty="0" smtClean="0">
              <a:latin typeface="+mn-lt"/>
            </a:endParaRP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 Last development / improving fit and comfort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 Footwear engineering / pattern development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 Materials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 New technologies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 Testing / Quality Management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 Process and production optimization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 Sustainability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 Marketing</a:t>
            </a:r>
            <a:endParaRPr lang="de-DE" sz="20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Untertitel 2"/>
          <p:cNvSpPr txBox="1">
            <a:spLocks/>
          </p:cNvSpPr>
          <p:nvPr/>
        </p:nvSpPr>
        <p:spPr bwMode="auto">
          <a:xfrm>
            <a:off x="2301552" y="6618288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de-DE" sz="700" dirty="0">
                <a:solidFill>
                  <a:srgbClr val="0056AC"/>
                </a:solidFill>
                <a:cs typeface="Arial" charset="0"/>
              </a:rPr>
              <a:t>Marie-Curie-Str. 20 | 66953 Pirmasens | Germany |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Phone: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+49 6331 145334 0 | Fax: +49 6331 145334 30 | E-Mail: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info@isc-germany.com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| Web: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www.isc-germany.com</a:t>
            </a:r>
            <a:endParaRPr lang="de-DE" sz="700" dirty="0">
              <a:solidFill>
                <a:srgbClr val="0056AC"/>
              </a:solidFill>
              <a:cs typeface="Arial" charset="0"/>
            </a:endParaRPr>
          </a:p>
        </p:txBody>
      </p:sp>
      <p:pic>
        <p:nvPicPr>
          <p:cNvPr id="13" name="Grafik 6" descr="schagwörter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97" y="3049910"/>
            <a:ext cx="2432746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hteck 7"/>
          <p:cNvSpPr>
            <a:spLocks noChangeArrowheads="1"/>
          </p:cNvSpPr>
          <p:nvPr/>
        </p:nvSpPr>
        <p:spPr bwMode="auto">
          <a:xfrm>
            <a:off x="2852192" y="2871986"/>
            <a:ext cx="5329733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US" sz="2000" dirty="0" smtClean="0">
              <a:latin typeface="+mn-lt"/>
            </a:endParaRPr>
          </a:p>
          <a:p>
            <a:r>
              <a:rPr lang="en-US" sz="2000" dirty="0" smtClean="0">
                <a:latin typeface="+mn-lt"/>
              </a:rPr>
              <a:t>ISC conceives </a:t>
            </a:r>
            <a:r>
              <a:rPr lang="en-US" sz="2000" b="1" dirty="0" smtClean="0">
                <a:latin typeface="+mn-lt"/>
              </a:rPr>
              <a:t>made-to-measure trainings </a:t>
            </a:r>
            <a:r>
              <a:rPr lang="en-US" sz="2000" dirty="0" smtClean="0">
                <a:latin typeface="+mn-lt"/>
              </a:rPr>
              <a:t>tailored to the individual requirements of each customer.</a:t>
            </a:r>
          </a:p>
          <a:p>
            <a:endParaRPr lang="de-DE" sz="800" dirty="0" smtClean="0">
              <a:latin typeface="+mn-lt"/>
            </a:endParaRPr>
          </a:p>
          <a:p>
            <a:endParaRPr lang="de-DE" sz="2000" dirty="0" smtClean="0">
              <a:latin typeface="+mn-lt"/>
            </a:endParaRPr>
          </a:p>
          <a:p>
            <a:endParaRPr lang="de-DE" sz="800" dirty="0" smtClean="0">
              <a:latin typeface="+mn-lt"/>
            </a:endParaRPr>
          </a:p>
          <a:p>
            <a:r>
              <a:rPr lang="en-GB" sz="2000" dirty="0" smtClean="0">
                <a:latin typeface="+mn-lt"/>
              </a:rPr>
              <a:t>The training courses can be held either at ISC in </a:t>
            </a:r>
            <a:r>
              <a:rPr lang="en-GB" sz="2000" dirty="0" err="1" smtClean="0">
                <a:latin typeface="+mn-lt"/>
              </a:rPr>
              <a:t>Pirmasens</a:t>
            </a:r>
            <a:r>
              <a:rPr lang="en-GB" sz="2000" dirty="0" smtClean="0">
                <a:latin typeface="+mn-lt"/>
              </a:rPr>
              <a:t> or at our clients’ premises no matter where on the globe.</a:t>
            </a:r>
            <a:endParaRPr lang="de-DE" sz="2000" dirty="0" smtClean="0">
              <a:latin typeface="+mn-lt"/>
            </a:endParaRPr>
          </a:p>
        </p:txBody>
      </p:sp>
      <p:sp>
        <p:nvSpPr>
          <p:cNvPr id="14" name="Titel 1"/>
          <p:cNvSpPr txBox="1">
            <a:spLocks/>
          </p:cNvSpPr>
          <p:nvPr/>
        </p:nvSpPr>
        <p:spPr bwMode="auto">
          <a:xfrm>
            <a:off x="2714624" y="1714500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de-DE" sz="4400" b="1" dirty="0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ISC Trainings</a:t>
            </a:r>
            <a:endParaRPr lang="de-DE" sz="4400" b="1" dirty="0">
              <a:solidFill>
                <a:srgbClr val="0056AC"/>
              </a:solidFill>
              <a:latin typeface="Cambria" pitchFamily="18" charset="0"/>
              <a:cs typeface="Arial" charset="0"/>
            </a:endParaRPr>
          </a:p>
        </p:txBody>
      </p:sp>
      <p:pic>
        <p:nvPicPr>
          <p:cNvPr id="16" name="Grafik 15" descr="IMG_71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422301"/>
            <a:ext cx="2430000" cy="162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 bwMode="auto">
          <a:xfrm>
            <a:off x="2714624" y="1714500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4400" dirty="0">
              <a:solidFill>
                <a:srgbClr val="0056AC"/>
              </a:solidFill>
              <a:latin typeface="+mj-lt"/>
              <a:cs typeface="Arial" charset="0"/>
            </a:endParaRPr>
          </a:p>
        </p:txBody>
      </p:sp>
      <p:sp>
        <p:nvSpPr>
          <p:cNvPr id="11" name="Untertitel 2"/>
          <p:cNvSpPr txBox="1">
            <a:spLocks/>
          </p:cNvSpPr>
          <p:nvPr/>
        </p:nvSpPr>
        <p:spPr bwMode="auto">
          <a:xfrm>
            <a:off x="2301552" y="6618288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de-DE" sz="700" dirty="0">
                <a:solidFill>
                  <a:srgbClr val="0056AC"/>
                </a:solidFill>
                <a:cs typeface="Arial" charset="0"/>
              </a:rPr>
              <a:t>Marie-Curie-Str. 20 | 66953 Pirmasens | Germany |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Phone: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+49 6331 145334 0 | Fax: +49 6331 145334 30 | E-Mail: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info@isc-germany.com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| Web: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www.isc-germany.com</a:t>
            </a:r>
            <a:endParaRPr lang="de-DE" sz="700" dirty="0">
              <a:solidFill>
                <a:srgbClr val="0056AC"/>
              </a:solidFill>
              <a:cs typeface="Arial" charset="0"/>
            </a:endParaRPr>
          </a:p>
        </p:txBody>
      </p:sp>
      <p:pic>
        <p:nvPicPr>
          <p:cNvPr id="20" name="Grafik 6" descr="schagwörter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97" y="3049910"/>
            <a:ext cx="2432746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http://www.isc-germany.de/fileadmin/user_upload/images/fileadmin_user_upload_images_aus_weiterbildung/ISC_last_scanne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2604" y="1412776"/>
            <a:ext cx="2430000" cy="1630660"/>
          </a:xfrm>
          <a:prstGeom prst="rect">
            <a:avLst/>
          </a:prstGeom>
          <a:noFill/>
        </p:spPr>
      </p:pic>
      <p:sp>
        <p:nvSpPr>
          <p:cNvPr id="10" name="Rechteck 7"/>
          <p:cNvSpPr>
            <a:spLocks noChangeArrowheads="1"/>
          </p:cNvSpPr>
          <p:nvPr/>
        </p:nvSpPr>
        <p:spPr bwMode="auto">
          <a:xfrm>
            <a:off x="2843808" y="2857500"/>
            <a:ext cx="576064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US" sz="2000" dirty="0" smtClean="0">
              <a:latin typeface="+mn-lt"/>
            </a:endParaRPr>
          </a:p>
          <a:p>
            <a:r>
              <a:rPr lang="en-GB" sz="2000" dirty="0" smtClean="0">
                <a:latin typeface="+mn-lt"/>
              </a:rPr>
              <a:t>ISC Germany is engaged in publicly- and privately-funded research projects.</a:t>
            </a:r>
          </a:p>
          <a:p>
            <a:endParaRPr lang="en-GB" sz="2000" dirty="0" smtClean="0">
              <a:latin typeface="+mn-lt"/>
            </a:endParaRPr>
          </a:p>
          <a:p>
            <a:r>
              <a:rPr lang="en-GB" sz="2000" dirty="0" smtClean="0">
                <a:latin typeface="+mn-lt"/>
              </a:rPr>
              <a:t>The fact that we are closely interlinked with the industry triggers numerous innovative ideas. We  </a:t>
            </a:r>
            <a:r>
              <a:rPr lang="en-GB" sz="2000" b="1" dirty="0" smtClean="0">
                <a:latin typeface="+mn-lt"/>
              </a:rPr>
              <a:t>initiate research projects and collaborate with many different partners</a:t>
            </a:r>
            <a:r>
              <a:rPr lang="en-GB" sz="2000" dirty="0" smtClean="0">
                <a:latin typeface="+mn-lt"/>
              </a:rPr>
              <a:t>. The results are made available to the SMEs of the sector.</a:t>
            </a:r>
          </a:p>
          <a:p>
            <a:endParaRPr lang="en-GB" sz="2000" dirty="0" smtClean="0">
              <a:latin typeface="+mn-lt"/>
            </a:endParaRPr>
          </a:p>
          <a:p>
            <a:r>
              <a:rPr lang="en-GB" sz="2000" dirty="0" smtClean="0">
                <a:latin typeface="+mn-lt"/>
              </a:rPr>
              <a:t>We also carry out </a:t>
            </a:r>
            <a:r>
              <a:rPr lang="en-GB" sz="2000" b="1" dirty="0" smtClean="0">
                <a:latin typeface="+mn-lt"/>
              </a:rPr>
              <a:t>contractual research </a:t>
            </a:r>
            <a:r>
              <a:rPr lang="en-GB" sz="2000" dirty="0" smtClean="0">
                <a:latin typeface="+mn-lt"/>
              </a:rPr>
              <a:t>and act as a development partner in externally initiated projects.</a:t>
            </a:r>
            <a:endParaRPr lang="de-DE" sz="2000" dirty="0">
              <a:latin typeface="+mn-lt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 bwMode="auto">
          <a:xfrm>
            <a:off x="2718842" y="1719858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de-DE" sz="4400" b="1" dirty="0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R&amp;D </a:t>
            </a:r>
            <a:r>
              <a:rPr lang="de-DE" sz="4400" b="1" dirty="0" err="1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at</a:t>
            </a:r>
            <a:r>
              <a:rPr lang="de-DE" sz="4400" b="1" dirty="0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 ISC</a:t>
            </a:r>
            <a:endParaRPr lang="de-DE" sz="4400" b="1" dirty="0">
              <a:solidFill>
                <a:srgbClr val="0056AC"/>
              </a:solidFill>
              <a:latin typeface="Cambria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 bwMode="auto">
          <a:xfrm>
            <a:off x="2714624" y="1714500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4400" dirty="0">
              <a:solidFill>
                <a:srgbClr val="0056AC"/>
              </a:solidFill>
              <a:latin typeface="+mj-lt"/>
              <a:cs typeface="Arial" charset="0"/>
            </a:endParaRPr>
          </a:p>
        </p:txBody>
      </p:sp>
      <p:sp>
        <p:nvSpPr>
          <p:cNvPr id="11" name="Untertitel 2"/>
          <p:cNvSpPr txBox="1">
            <a:spLocks/>
          </p:cNvSpPr>
          <p:nvPr/>
        </p:nvSpPr>
        <p:spPr bwMode="auto">
          <a:xfrm>
            <a:off x="2301552" y="6618288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de-DE" sz="700" dirty="0">
                <a:solidFill>
                  <a:srgbClr val="0056AC"/>
                </a:solidFill>
                <a:cs typeface="Arial" charset="0"/>
              </a:rPr>
              <a:t>Marie-Curie-Str. 20 | 66953 Pirmasens | Germany |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Phone: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+49 6331 145334 0 | Fax: +49 6331 145334 30 | E-Mail: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info@isc-germany.com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| Web: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www.isc-germany.com</a:t>
            </a:r>
            <a:endParaRPr lang="de-DE" sz="700" dirty="0">
              <a:solidFill>
                <a:srgbClr val="0056AC"/>
              </a:solidFill>
              <a:cs typeface="Arial" charset="0"/>
            </a:endParaRPr>
          </a:p>
        </p:txBody>
      </p:sp>
      <p:pic>
        <p:nvPicPr>
          <p:cNvPr id="20" name="Grafik 6" descr="schagwörter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97" y="3049910"/>
            <a:ext cx="2432746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http://www.isc-germany.de/fileadmin/user_upload/media/fussform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772816"/>
            <a:ext cx="371475" cy="971551"/>
          </a:xfrm>
          <a:prstGeom prst="rect">
            <a:avLst/>
          </a:prstGeom>
          <a:noFill/>
        </p:spPr>
      </p:pic>
      <p:pic>
        <p:nvPicPr>
          <p:cNvPr id="10" name="Picture 8" descr="http://www.isc-germany.de/fileadmin/user_upload/media/stiefeldesign_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1772816"/>
            <a:ext cx="1799998" cy="900000"/>
          </a:xfrm>
          <a:prstGeom prst="rect">
            <a:avLst/>
          </a:prstGeom>
          <a:noFill/>
        </p:spPr>
      </p:pic>
      <p:sp>
        <p:nvSpPr>
          <p:cNvPr id="12" name="Rechteck 7"/>
          <p:cNvSpPr>
            <a:spLocks noChangeArrowheads="1"/>
          </p:cNvSpPr>
          <p:nvPr/>
        </p:nvSpPr>
        <p:spPr bwMode="auto">
          <a:xfrm>
            <a:off x="2862858" y="2852936"/>
            <a:ext cx="5957614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sz="2000" dirty="0" smtClean="0">
              <a:latin typeface="+mn-lt"/>
            </a:endParaRPr>
          </a:p>
          <a:p>
            <a:r>
              <a:rPr lang="en-GB" sz="2000" dirty="0" smtClean="0">
                <a:latin typeface="+mn-lt"/>
              </a:rPr>
              <a:t>The technical aspects of </a:t>
            </a:r>
            <a:r>
              <a:rPr lang="en-GB" sz="2000" b="1" dirty="0" smtClean="0">
                <a:latin typeface="+mn-lt"/>
              </a:rPr>
              <a:t>shoe production</a:t>
            </a:r>
            <a:r>
              <a:rPr lang="en-GB" sz="2000" dirty="0" smtClean="0">
                <a:latin typeface="+mn-lt"/>
              </a:rPr>
              <a:t> are of great importance. We aim to develop methods and processes further and enhance them.</a:t>
            </a:r>
          </a:p>
          <a:p>
            <a:endParaRPr lang="en-GB" sz="2000" dirty="0" smtClean="0">
              <a:latin typeface="+mn-lt"/>
            </a:endParaRPr>
          </a:p>
          <a:p>
            <a:r>
              <a:rPr lang="en-GB" sz="2000" dirty="0" smtClean="0">
                <a:latin typeface="+mn-lt"/>
              </a:rPr>
              <a:t>In our R&amp;D activities, particular attention is devoted to open questions of </a:t>
            </a:r>
            <a:r>
              <a:rPr lang="en-GB" sz="2000" b="1" dirty="0" smtClean="0">
                <a:latin typeface="+mn-lt"/>
              </a:rPr>
              <a:t>fundamental research</a:t>
            </a:r>
            <a:r>
              <a:rPr lang="cs-CZ" sz="2000" b="1" dirty="0" smtClean="0">
                <a:latin typeface="+mn-lt"/>
              </a:rPr>
              <a:t>,</a:t>
            </a:r>
            <a:r>
              <a:rPr lang="cs-CZ" sz="2000" b="1" dirty="0" err="1" smtClean="0">
                <a:latin typeface="+mn-lt"/>
              </a:rPr>
              <a:t>research</a:t>
            </a:r>
            <a:r>
              <a:rPr lang="cs-CZ" sz="2000" b="1" dirty="0" smtClean="0">
                <a:latin typeface="+mn-lt"/>
              </a:rPr>
              <a:t> </a:t>
            </a:r>
            <a:r>
              <a:rPr lang="cs-CZ" sz="2000" b="1" dirty="0" err="1" smtClean="0">
                <a:latin typeface="+mn-lt"/>
              </a:rPr>
              <a:t>for</a:t>
            </a:r>
            <a:r>
              <a:rPr lang="cs-CZ" sz="2000" b="1" dirty="0" smtClean="0">
                <a:latin typeface="+mn-lt"/>
              </a:rPr>
              <a:t> </a:t>
            </a:r>
            <a:r>
              <a:rPr lang="cs-CZ" sz="2000" b="1" dirty="0" err="1" smtClean="0">
                <a:latin typeface="+mn-lt"/>
              </a:rPr>
              <a:t>sustainibility</a:t>
            </a:r>
            <a:r>
              <a:rPr lang="cs-CZ" sz="2000" b="1" dirty="0" smtClean="0">
                <a:latin typeface="+mn-lt"/>
              </a:rPr>
              <a:t> in </a:t>
            </a:r>
            <a:r>
              <a:rPr lang="cs-CZ" sz="2000" b="1" dirty="0" err="1" smtClean="0">
                <a:latin typeface="+mn-lt"/>
              </a:rPr>
              <a:t>shoe</a:t>
            </a:r>
            <a:r>
              <a:rPr lang="cs-CZ" sz="2000" b="1" dirty="0" smtClean="0">
                <a:latin typeface="+mn-lt"/>
              </a:rPr>
              <a:t> </a:t>
            </a:r>
            <a:r>
              <a:rPr lang="cs-CZ" sz="2000" b="1" dirty="0" err="1" smtClean="0">
                <a:latin typeface="+mn-lt"/>
              </a:rPr>
              <a:t>production</a:t>
            </a:r>
            <a:r>
              <a:rPr lang="en-GB" sz="2000" b="1" dirty="0" smtClean="0">
                <a:latin typeface="+mn-lt"/>
              </a:rPr>
              <a:t> </a:t>
            </a:r>
            <a:r>
              <a:rPr lang="en-GB" sz="2000" dirty="0" smtClean="0">
                <a:latin typeface="+mn-lt"/>
              </a:rPr>
              <a:t>as well as on </a:t>
            </a:r>
            <a:r>
              <a:rPr lang="en-GB" sz="2000" b="1" dirty="0" smtClean="0">
                <a:latin typeface="+mn-lt"/>
              </a:rPr>
              <a:t>biomechanics and orthopaedics</a:t>
            </a:r>
            <a:r>
              <a:rPr lang="en-GB" sz="2000" dirty="0" smtClean="0">
                <a:latin typeface="+mn-lt"/>
              </a:rPr>
              <a:t>.</a:t>
            </a:r>
          </a:p>
          <a:p>
            <a:endParaRPr lang="en-GB" sz="2000" dirty="0" smtClean="0">
              <a:latin typeface="+mn-lt"/>
            </a:endParaRPr>
          </a:p>
          <a:p>
            <a:endParaRPr lang="en-GB" sz="2000" dirty="0" smtClean="0">
              <a:latin typeface="+mn-lt"/>
            </a:endParaRPr>
          </a:p>
        </p:txBody>
      </p:sp>
      <p:sp>
        <p:nvSpPr>
          <p:cNvPr id="14" name="Titel 1"/>
          <p:cNvSpPr txBox="1">
            <a:spLocks/>
          </p:cNvSpPr>
          <p:nvPr/>
        </p:nvSpPr>
        <p:spPr bwMode="auto">
          <a:xfrm>
            <a:off x="2718842" y="1719858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de-DE" sz="4400" b="1" dirty="0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R&amp;D </a:t>
            </a:r>
            <a:r>
              <a:rPr lang="de-DE" sz="4400" b="1" dirty="0" err="1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at</a:t>
            </a:r>
            <a:r>
              <a:rPr lang="de-DE" sz="4400" b="1" dirty="0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 ISC</a:t>
            </a:r>
            <a:endParaRPr lang="de-DE" sz="4400" b="1" dirty="0">
              <a:solidFill>
                <a:srgbClr val="0056AC"/>
              </a:solidFill>
              <a:latin typeface="Cambria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 bwMode="auto">
          <a:xfrm>
            <a:off x="2714624" y="1714500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4400" dirty="0">
              <a:solidFill>
                <a:srgbClr val="0056AC"/>
              </a:solidFill>
              <a:latin typeface="+mj-lt"/>
              <a:cs typeface="Arial" charset="0"/>
            </a:endParaRPr>
          </a:p>
        </p:txBody>
      </p:sp>
      <p:sp>
        <p:nvSpPr>
          <p:cNvPr id="11" name="Untertitel 2"/>
          <p:cNvSpPr txBox="1">
            <a:spLocks/>
          </p:cNvSpPr>
          <p:nvPr/>
        </p:nvSpPr>
        <p:spPr bwMode="auto">
          <a:xfrm>
            <a:off x="2301552" y="6618288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de-DE" sz="700" dirty="0">
                <a:solidFill>
                  <a:srgbClr val="0056AC"/>
                </a:solidFill>
                <a:cs typeface="Arial" charset="0"/>
              </a:rPr>
              <a:t>Marie-Curie-Str. 20 | 66953 Pirmasens | Germany |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Phone: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+49 6331 145334 0 | Fax: +49 6331 145334 30 | E-Mail: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info@isc-germany.com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| Web: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www.isc-germany.com</a:t>
            </a:r>
            <a:endParaRPr lang="de-DE" sz="700" dirty="0">
              <a:solidFill>
                <a:srgbClr val="0056AC"/>
              </a:solidFill>
              <a:cs typeface="Arial" charset="0"/>
            </a:endParaRPr>
          </a:p>
        </p:txBody>
      </p:sp>
      <p:pic>
        <p:nvPicPr>
          <p:cNvPr id="20" name="Grafik 6" descr="schagwörter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97" y="3049910"/>
            <a:ext cx="2432746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hteck 7"/>
          <p:cNvSpPr>
            <a:spLocks noChangeArrowheads="1"/>
          </p:cNvSpPr>
          <p:nvPr/>
        </p:nvSpPr>
        <p:spPr bwMode="auto">
          <a:xfrm>
            <a:off x="2862858" y="2852936"/>
            <a:ext cx="5597574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sz="2000" dirty="0" smtClean="0">
              <a:latin typeface="+mn-lt"/>
            </a:endParaRPr>
          </a:p>
          <a:p>
            <a:r>
              <a:rPr lang="en-GB" sz="2000" dirty="0" smtClean="0">
                <a:latin typeface="+mn-lt"/>
              </a:rPr>
              <a:t>Whether a new shoe concept meets biomechanical criteria can now be approved at ISC directly on-site. </a:t>
            </a:r>
            <a:br>
              <a:rPr lang="en-GB" sz="2000" dirty="0" smtClean="0">
                <a:latin typeface="+mn-lt"/>
              </a:rPr>
            </a:br>
            <a:r>
              <a:rPr lang="en-GB" sz="2000" dirty="0" smtClean="0">
                <a:latin typeface="+mn-lt"/>
              </a:rPr>
              <a:t/>
            </a:r>
            <a:br>
              <a:rPr lang="en-GB" sz="2000" dirty="0" smtClean="0">
                <a:latin typeface="+mn-lt"/>
              </a:rPr>
            </a:br>
            <a:r>
              <a:rPr lang="en-GB" sz="2000" dirty="0" smtClean="0">
                <a:latin typeface="+mn-lt"/>
              </a:rPr>
              <a:t>Range of </a:t>
            </a:r>
            <a:r>
              <a:rPr lang="en-GB" sz="2000" b="1" dirty="0" smtClean="0">
                <a:latin typeface="+mn-lt"/>
              </a:rPr>
              <a:t>services of the new biomechanical </a:t>
            </a:r>
            <a:r>
              <a:rPr lang="en-GB" sz="2000" dirty="0" smtClean="0">
                <a:latin typeface="+mn-lt"/>
              </a:rPr>
              <a:t>lab:</a:t>
            </a:r>
            <a:br>
              <a:rPr lang="en-GB" sz="2000" dirty="0" smtClean="0">
                <a:latin typeface="+mn-lt"/>
              </a:rPr>
            </a:br>
            <a:endParaRPr lang="en-GB" sz="2000" dirty="0" smtClean="0"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en-GB" sz="2000" dirty="0" smtClean="0">
                <a:latin typeface="+mn-lt"/>
              </a:rPr>
              <a:t> </a:t>
            </a:r>
            <a:r>
              <a:rPr lang="en-GB" sz="2000" b="1" dirty="0" smtClean="0">
                <a:latin typeface="+mn-lt"/>
              </a:rPr>
              <a:t>gait analyses </a:t>
            </a:r>
            <a:r>
              <a:rPr lang="en-GB" sz="2000" dirty="0" smtClean="0">
                <a:latin typeface="+mn-lt"/>
              </a:rPr>
              <a:t>(plantar pressure distribution measurement with force plate and/or in-shoe measuring system; video analysis) </a:t>
            </a:r>
            <a:br>
              <a:rPr lang="en-GB" sz="2000" dirty="0" smtClean="0">
                <a:latin typeface="+mn-lt"/>
              </a:rPr>
            </a:br>
            <a:endParaRPr lang="en-GB" sz="2000" dirty="0" smtClean="0"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en-GB" sz="2000" dirty="0" smtClean="0">
                <a:latin typeface="+mn-lt"/>
              </a:rPr>
              <a:t> </a:t>
            </a:r>
            <a:r>
              <a:rPr lang="en-GB" sz="2000" b="1" dirty="0" smtClean="0">
                <a:latin typeface="+mn-lt"/>
              </a:rPr>
              <a:t>seminars</a:t>
            </a:r>
            <a:r>
              <a:rPr lang="en-GB" sz="2000" dirty="0" smtClean="0">
                <a:latin typeface="+mn-lt"/>
              </a:rPr>
              <a:t> on anatomy and biomechanics</a:t>
            </a:r>
            <a:endParaRPr lang="en-GB" sz="2000" dirty="0">
              <a:latin typeface="+mn-lt"/>
            </a:endParaRPr>
          </a:p>
        </p:txBody>
      </p:sp>
      <p:pic>
        <p:nvPicPr>
          <p:cNvPr id="10" name="Picture 2" descr="http://www.isc-germany.de/fileadmin/user_upload/images/Biomechanik_Emed_Messung.jpg"/>
          <p:cNvPicPr>
            <a:picLocks noChangeAspect="1" noChangeArrowheads="1"/>
          </p:cNvPicPr>
          <p:nvPr/>
        </p:nvPicPr>
        <p:blipFill>
          <a:blip r:embed="rId5" cstate="print"/>
          <a:srcRect r="24035"/>
          <a:stretch>
            <a:fillRect/>
          </a:stretch>
        </p:blipFill>
        <p:spPr bwMode="auto">
          <a:xfrm>
            <a:off x="-2" y="1431825"/>
            <a:ext cx="2428877" cy="1620000"/>
          </a:xfrm>
          <a:prstGeom prst="rect">
            <a:avLst/>
          </a:prstGeom>
          <a:noFill/>
        </p:spPr>
      </p:pic>
      <p:sp>
        <p:nvSpPr>
          <p:cNvPr id="12" name="Titel 1"/>
          <p:cNvSpPr txBox="1">
            <a:spLocks/>
          </p:cNvSpPr>
          <p:nvPr/>
        </p:nvSpPr>
        <p:spPr bwMode="auto">
          <a:xfrm>
            <a:off x="2714624" y="1719858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de-DE" sz="4400" b="1" dirty="0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R&amp;D </a:t>
            </a:r>
            <a:r>
              <a:rPr lang="de-DE" sz="4400" b="1" dirty="0" err="1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at</a:t>
            </a:r>
            <a:r>
              <a:rPr lang="de-DE" sz="4400" b="1" dirty="0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 ISC</a:t>
            </a:r>
            <a:endParaRPr lang="de-DE" sz="4400" b="1" dirty="0">
              <a:solidFill>
                <a:srgbClr val="0056AC"/>
              </a:solidFill>
              <a:latin typeface="Cambria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 bwMode="auto">
          <a:xfrm>
            <a:off x="2714624" y="1714500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4400" dirty="0">
              <a:solidFill>
                <a:srgbClr val="0056AC"/>
              </a:solidFill>
              <a:latin typeface="+mj-lt"/>
              <a:cs typeface="Arial" charset="0"/>
            </a:endParaRPr>
          </a:p>
        </p:txBody>
      </p:sp>
      <p:sp>
        <p:nvSpPr>
          <p:cNvPr id="11" name="Untertitel 2"/>
          <p:cNvSpPr txBox="1">
            <a:spLocks/>
          </p:cNvSpPr>
          <p:nvPr/>
        </p:nvSpPr>
        <p:spPr bwMode="auto">
          <a:xfrm>
            <a:off x="2301552" y="6618288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de-DE" sz="700" dirty="0">
                <a:solidFill>
                  <a:srgbClr val="0056AC"/>
                </a:solidFill>
                <a:cs typeface="Arial" charset="0"/>
              </a:rPr>
              <a:t>Marie-Curie-Str. 20 | 66953 Pirmasens | Germany |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Phone: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+49 6331 145334 0 | Fax: +49 6331 145334 30 | E-Mail: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info@isc-germany.com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| Web: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www.isc-germany.com</a:t>
            </a:r>
            <a:endParaRPr lang="de-DE" sz="700" dirty="0">
              <a:solidFill>
                <a:srgbClr val="0056AC"/>
              </a:solidFill>
              <a:cs typeface="Arial" charset="0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 bwMode="auto">
          <a:xfrm>
            <a:off x="2714624" y="1719858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4400" b="1" dirty="0">
              <a:solidFill>
                <a:srgbClr val="0056AC"/>
              </a:solidFill>
              <a:latin typeface="Cambria" pitchFamily="18" charset="0"/>
              <a:cs typeface="Arial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71406" y="1500174"/>
            <a:ext cx="8858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 err="1" smtClean="0">
                <a:solidFill>
                  <a:srgbClr val="0056AC"/>
                </a:solidFill>
              </a:rPr>
              <a:t>General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technical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problems</a:t>
            </a:r>
            <a:r>
              <a:rPr lang="cs-CZ" sz="3600" dirty="0" smtClean="0">
                <a:solidFill>
                  <a:srgbClr val="0056AC"/>
                </a:solidFill>
              </a:rPr>
              <a:t> in </a:t>
            </a:r>
            <a:r>
              <a:rPr lang="cs-CZ" sz="3600" dirty="0" err="1" smtClean="0">
                <a:solidFill>
                  <a:srgbClr val="0056AC"/>
                </a:solidFill>
              </a:rPr>
              <a:t>shoe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companies</a:t>
            </a:r>
            <a:endParaRPr lang="en-US" sz="3600" dirty="0">
              <a:solidFill>
                <a:srgbClr val="0056AC"/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214282" y="2786058"/>
            <a:ext cx="892971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cs-CZ" dirty="0" err="1" smtClean="0"/>
              <a:t>Missing</a:t>
            </a:r>
            <a:r>
              <a:rPr lang="cs-CZ" dirty="0" smtClean="0"/>
              <a:t> </a:t>
            </a:r>
            <a:r>
              <a:rPr lang="cs-CZ" dirty="0" err="1" smtClean="0"/>
              <a:t>technological</a:t>
            </a:r>
            <a:r>
              <a:rPr lang="cs-CZ" dirty="0" smtClean="0"/>
              <a:t> </a:t>
            </a:r>
            <a:r>
              <a:rPr lang="cs-CZ" dirty="0" err="1" smtClean="0"/>
              <a:t>knowledge</a:t>
            </a:r>
            <a:r>
              <a:rPr lang="cs-CZ" dirty="0" smtClean="0"/>
              <a:t> in </a:t>
            </a:r>
            <a:r>
              <a:rPr lang="cs-CZ" dirty="0" err="1" smtClean="0"/>
              <a:t>designing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marL="342900" indent="-342900"/>
            <a:r>
              <a:rPr lang="cs-CZ" dirty="0" smtClean="0"/>
              <a:t>      - </a:t>
            </a:r>
            <a:r>
              <a:rPr lang="cs-CZ" dirty="0" err="1" smtClean="0"/>
              <a:t>material</a:t>
            </a:r>
            <a:endParaRPr lang="cs-CZ" dirty="0" smtClean="0"/>
          </a:p>
          <a:p>
            <a:pPr marL="342900" indent="-342900"/>
            <a:r>
              <a:rPr lang="cs-CZ" dirty="0" smtClean="0"/>
              <a:t>      - technology – </a:t>
            </a:r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machines</a:t>
            </a:r>
            <a:r>
              <a:rPr lang="cs-CZ" dirty="0" smtClean="0"/>
              <a:t> </a:t>
            </a:r>
            <a:r>
              <a:rPr lang="cs-CZ" dirty="0" err="1" smtClean="0"/>
              <a:t>will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in proces?</a:t>
            </a:r>
          </a:p>
          <a:p>
            <a:pPr marL="342900" indent="-342900"/>
            <a:r>
              <a:rPr lang="cs-CZ" dirty="0" smtClean="0"/>
              <a:t>      - </a:t>
            </a:r>
            <a:r>
              <a:rPr lang="cs-CZ" dirty="0" err="1" smtClean="0"/>
              <a:t>how</a:t>
            </a:r>
            <a:r>
              <a:rPr lang="cs-CZ" dirty="0" smtClean="0"/>
              <a:t> to </a:t>
            </a:r>
            <a:r>
              <a:rPr lang="cs-CZ" dirty="0" err="1" smtClean="0"/>
              <a:t>connect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position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parts</a:t>
            </a:r>
            <a:r>
              <a:rPr lang="cs-CZ" dirty="0" smtClean="0"/>
              <a:t> to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able</a:t>
            </a:r>
            <a:r>
              <a:rPr lang="cs-CZ" dirty="0" smtClean="0"/>
              <a:t> to </a:t>
            </a:r>
            <a:r>
              <a:rPr lang="cs-CZ" dirty="0" err="1" smtClean="0"/>
              <a:t>smoothly</a:t>
            </a:r>
            <a:r>
              <a:rPr lang="cs-CZ" dirty="0" smtClean="0"/>
              <a:t> </a:t>
            </a:r>
            <a:r>
              <a:rPr lang="cs-CZ" dirty="0" err="1" smtClean="0"/>
              <a:t>pass</a:t>
            </a:r>
            <a:r>
              <a:rPr lang="cs-CZ" dirty="0" smtClean="0"/>
              <a:t> </a:t>
            </a:r>
            <a:r>
              <a:rPr lang="cs-CZ" dirty="0" err="1" smtClean="0"/>
              <a:t>through</a:t>
            </a:r>
            <a:r>
              <a:rPr lang="cs-CZ" dirty="0" smtClean="0"/>
              <a:t> </a:t>
            </a:r>
            <a:r>
              <a:rPr lang="cs-CZ" dirty="0" err="1" smtClean="0"/>
              <a:t>production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dirty="0" err="1" smtClean="0"/>
              <a:t>Technical</a:t>
            </a:r>
            <a:r>
              <a:rPr lang="cs-CZ" dirty="0" smtClean="0"/>
              <a:t> design </a:t>
            </a:r>
            <a:r>
              <a:rPr lang="cs-CZ" dirty="0" err="1" smtClean="0"/>
              <a:t>focused</a:t>
            </a:r>
            <a:r>
              <a:rPr lang="cs-CZ" dirty="0" smtClean="0"/>
              <a:t> on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best</a:t>
            </a:r>
            <a:r>
              <a:rPr lang="cs-CZ" dirty="0" smtClean="0"/>
              <a:t> </a:t>
            </a:r>
            <a:r>
              <a:rPr lang="cs-CZ" dirty="0" err="1" smtClean="0"/>
              <a:t>acceptance</a:t>
            </a:r>
            <a:r>
              <a:rPr lang="cs-CZ" dirty="0" smtClean="0"/>
              <a:t> in </a:t>
            </a:r>
            <a:r>
              <a:rPr lang="cs-CZ" dirty="0" err="1" smtClean="0"/>
              <a:t>production</a:t>
            </a:r>
            <a:endParaRPr lang="cs-CZ" dirty="0" smtClean="0"/>
          </a:p>
          <a:p>
            <a:pPr marL="342900" indent="-342900"/>
            <a:r>
              <a:rPr lang="cs-CZ" dirty="0" smtClean="0"/>
              <a:t>      -</a:t>
            </a:r>
            <a:r>
              <a:rPr lang="cs-CZ" dirty="0" err="1" smtClean="0"/>
              <a:t>selection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components</a:t>
            </a:r>
            <a:r>
              <a:rPr lang="cs-CZ" dirty="0" smtClean="0"/>
              <a:t> </a:t>
            </a:r>
            <a:r>
              <a:rPr lang="cs-CZ" dirty="0" err="1" smtClean="0"/>
              <a:t>matching</a:t>
            </a:r>
            <a:r>
              <a:rPr lang="cs-CZ" dirty="0" smtClean="0"/>
              <a:t> </a:t>
            </a:r>
            <a:r>
              <a:rPr lang="cs-CZ" dirty="0" err="1" smtClean="0"/>
              <a:t>together</a:t>
            </a:r>
            <a:r>
              <a:rPr lang="cs-CZ" dirty="0" smtClean="0"/>
              <a:t> – </a:t>
            </a:r>
            <a:r>
              <a:rPr lang="cs-CZ" dirty="0" err="1" smtClean="0"/>
              <a:t>lasts</a:t>
            </a:r>
            <a:r>
              <a:rPr lang="cs-CZ" dirty="0" smtClean="0"/>
              <a:t>, </a:t>
            </a:r>
            <a:r>
              <a:rPr lang="cs-CZ" dirty="0" err="1" smtClean="0"/>
              <a:t>insoles</a:t>
            </a:r>
            <a:r>
              <a:rPr lang="cs-CZ" dirty="0" smtClean="0"/>
              <a:t>, </a:t>
            </a:r>
            <a:r>
              <a:rPr lang="cs-CZ" dirty="0" err="1" smtClean="0"/>
              <a:t>soles</a:t>
            </a:r>
            <a:r>
              <a:rPr lang="cs-CZ" dirty="0" smtClean="0"/>
              <a:t>, </a:t>
            </a:r>
            <a:r>
              <a:rPr lang="cs-CZ" dirty="0" err="1" smtClean="0"/>
              <a:t>counters</a:t>
            </a:r>
            <a:r>
              <a:rPr lang="cs-CZ" dirty="0" smtClean="0"/>
              <a:t>, </a:t>
            </a:r>
            <a:r>
              <a:rPr lang="cs-CZ" dirty="0" err="1" smtClean="0"/>
              <a:t>interlinings</a:t>
            </a:r>
            <a:r>
              <a:rPr lang="cs-CZ" dirty="0" smtClean="0"/>
              <a:t>, </a:t>
            </a:r>
            <a:r>
              <a:rPr lang="cs-CZ" dirty="0" err="1" smtClean="0"/>
              <a:t>tapes</a:t>
            </a:r>
            <a:r>
              <a:rPr lang="cs-CZ" dirty="0" smtClean="0"/>
              <a:t>, …</a:t>
            </a:r>
          </a:p>
          <a:p>
            <a:pPr marL="342900" indent="-342900"/>
            <a:r>
              <a:rPr lang="cs-CZ" dirty="0" smtClean="0"/>
              <a:t>     -</a:t>
            </a:r>
            <a:r>
              <a:rPr lang="cs-CZ" dirty="0" err="1" smtClean="0"/>
              <a:t>perfect</a:t>
            </a:r>
            <a:r>
              <a:rPr lang="cs-CZ" dirty="0" smtClean="0"/>
              <a:t> </a:t>
            </a:r>
            <a:r>
              <a:rPr lang="cs-CZ" dirty="0" err="1" smtClean="0"/>
              <a:t>production</a:t>
            </a:r>
            <a:r>
              <a:rPr lang="cs-CZ" dirty="0" smtClean="0"/>
              <a:t> </a:t>
            </a:r>
            <a:r>
              <a:rPr lang="cs-CZ" dirty="0" err="1" smtClean="0"/>
              <a:t>prescription</a:t>
            </a:r>
            <a:r>
              <a:rPr lang="cs-CZ" dirty="0" smtClean="0"/>
              <a:t> – „V“ </a:t>
            </a:r>
            <a:r>
              <a:rPr lang="cs-CZ" dirty="0" err="1" smtClean="0"/>
              <a:t>notches</a:t>
            </a:r>
            <a:r>
              <a:rPr lang="cs-CZ" dirty="0" smtClean="0"/>
              <a:t>, </a:t>
            </a:r>
            <a:r>
              <a:rPr lang="cs-CZ" dirty="0" err="1" smtClean="0"/>
              <a:t>skiving</a:t>
            </a:r>
            <a:r>
              <a:rPr lang="cs-CZ" dirty="0" smtClean="0"/>
              <a:t>, </a:t>
            </a:r>
            <a:r>
              <a:rPr lang="cs-CZ" dirty="0" err="1" smtClean="0"/>
              <a:t>needle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thread</a:t>
            </a:r>
            <a:r>
              <a:rPr lang="cs-CZ" dirty="0" smtClean="0"/>
              <a:t> </a:t>
            </a:r>
            <a:r>
              <a:rPr lang="cs-CZ" dirty="0" err="1" smtClean="0"/>
              <a:t>selection</a:t>
            </a:r>
            <a:r>
              <a:rPr lang="cs-CZ" dirty="0" smtClean="0"/>
              <a:t>, </a:t>
            </a:r>
            <a:r>
              <a:rPr lang="cs-CZ" dirty="0" err="1" smtClean="0"/>
              <a:t>position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outer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inner</a:t>
            </a:r>
            <a:r>
              <a:rPr lang="cs-CZ" dirty="0" smtClean="0"/>
              <a:t> </a:t>
            </a:r>
            <a:r>
              <a:rPr lang="cs-CZ" dirty="0" err="1" smtClean="0"/>
              <a:t>parts</a:t>
            </a:r>
            <a:r>
              <a:rPr lang="cs-CZ" dirty="0" smtClean="0"/>
              <a:t>, </a:t>
            </a:r>
            <a:r>
              <a:rPr lang="cs-CZ" dirty="0" err="1" smtClean="0"/>
              <a:t>thickness</a:t>
            </a:r>
            <a:r>
              <a:rPr lang="cs-CZ" dirty="0" smtClean="0"/>
              <a:t>,</a:t>
            </a:r>
          </a:p>
          <a:p>
            <a:pPr marL="342900" indent="-342900"/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dirty="0" err="1" smtClean="0"/>
              <a:t>Correct</a:t>
            </a:r>
            <a:r>
              <a:rPr lang="cs-CZ" dirty="0" smtClean="0"/>
              <a:t> </a:t>
            </a:r>
            <a:r>
              <a:rPr lang="cs-CZ" dirty="0" err="1" smtClean="0"/>
              <a:t>lasts</a:t>
            </a:r>
            <a:r>
              <a:rPr lang="cs-CZ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 bwMode="auto">
          <a:xfrm>
            <a:off x="2714624" y="1714500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4400" dirty="0">
              <a:solidFill>
                <a:srgbClr val="0056AC"/>
              </a:solidFill>
              <a:latin typeface="+mj-lt"/>
              <a:cs typeface="Arial" charset="0"/>
            </a:endParaRPr>
          </a:p>
        </p:txBody>
      </p:sp>
      <p:sp>
        <p:nvSpPr>
          <p:cNvPr id="11" name="Untertitel 2"/>
          <p:cNvSpPr txBox="1">
            <a:spLocks/>
          </p:cNvSpPr>
          <p:nvPr/>
        </p:nvSpPr>
        <p:spPr bwMode="auto">
          <a:xfrm>
            <a:off x="2301552" y="6618288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de-DE" sz="700" dirty="0">
                <a:solidFill>
                  <a:srgbClr val="0056AC"/>
                </a:solidFill>
                <a:cs typeface="Arial" charset="0"/>
              </a:rPr>
              <a:t>Marie-Curie-Str. 20 | 66953 Pirmasens | Germany |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Phone: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+49 6331 145334 0 | Fax: +49 6331 145334 30 | E-Mail: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info@isc-germany.com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| Web: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www.isc-germany.com</a:t>
            </a:r>
            <a:endParaRPr lang="de-DE" sz="700" dirty="0">
              <a:solidFill>
                <a:srgbClr val="0056AC"/>
              </a:solidFill>
              <a:cs typeface="Arial" charset="0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 bwMode="auto">
          <a:xfrm>
            <a:off x="2714624" y="1719858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4400" b="1" dirty="0">
              <a:solidFill>
                <a:srgbClr val="0056AC"/>
              </a:solidFill>
              <a:latin typeface="Cambria" pitchFamily="18" charset="0"/>
              <a:cs typeface="Arial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71406" y="1500174"/>
            <a:ext cx="8858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 err="1" smtClean="0">
                <a:solidFill>
                  <a:srgbClr val="0056AC"/>
                </a:solidFill>
              </a:rPr>
              <a:t>General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technical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problems</a:t>
            </a:r>
            <a:r>
              <a:rPr lang="cs-CZ" sz="3600" dirty="0" smtClean="0">
                <a:solidFill>
                  <a:srgbClr val="0056AC"/>
                </a:solidFill>
              </a:rPr>
              <a:t> in </a:t>
            </a:r>
            <a:r>
              <a:rPr lang="cs-CZ" sz="3600" dirty="0" err="1" smtClean="0">
                <a:solidFill>
                  <a:srgbClr val="0056AC"/>
                </a:solidFill>
              </a:rPr>
              <a:t>shoe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companies</a:t>
            </a:r>
            <a:endParaRPr lang="en-US" sz="3600" dirty="0">
              <a:solidFill>
                <a:srgbClr val="0056AC"/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214282" y="2786058"/>
            <a:ext cx="892971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cs-CZ" dirty="0" err="1" smtClean="0"/>
              <a:t>Work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standards</a:t>
            </a:r>
            <a:r>
              <a:rPr lang="cs-CZ" dirty="0" smtClean="0"/>
              <a:t> – </a:t>
            </a:r>
            <a:r>
              <a:rPr lang="cs-CZ" dirty="0" err="1" smtClean="0"/>
              <a:t>knowledge</a:t>
            </a:r>
            <a:r>
              <a:rPr lang="cs-CZ" dirty="0" smtClean="0"/>
              <a:t> </a:t>
            </a:r>
            <a:r>
              <a:rPr lang="cs-CZ" dirty="0" err="1" smtClean="0"/>
              <a:t>about</a:t>
            </a:r>
            <a:r>
              <a:rPr lang="cs-CZ" dirty="0" smtClean="0"/>
              <a:t> </a:t>
            </a:r>
            <a:r>
              <a:rPr lang="cs-CZ" dirty="0" err="1" smtClean="0"/>
              <a:t>correct</a:t>
            </a:r>
            <a:r>
              <a:rPr lang="cs-CZ" dirty="0" smtClean="0"/>
              <a:t> </a:t>
            </a:r>
            <a:r>
              <a:rPr lang="cs-CZ" dirty="0" err="1" smtClean="0"/>
              <a:t>shapes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tools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dirty="0" smtClean="0"/>
              <a:t>-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way</a:t>
            </a:r>
            <a:r>
              <a:rPr lang="cs-CZ" dirty="0" smtClean="0"/>
              <a:t> </a:t>
            </a:r>
            <a:r>
              <a:rPr lang="cs-CZ" dirty="0" err="1" smtClean="0"/>
              <a:t>how</a:t>
            </a:r>
            <a:r>
              <a:rPr lang="cs-CZ" dirty="0" smtClean="0"/>
              <a:t> to </a:t>
            </a:r>
            <a:r>
              <a:rPr lang="cs-CZ" dirty="0" err="1" smtClean="0"/>
              <a:t>combine</a:t>
            </a:r>
            <a:r>
              <a:rPr lang="cs-CZ" dirty="0" smtClean="0"/>
              <a:t> flexibility, </a:t>
            </a:r>
            <a:r>
              <a:rPr lang="cs-CZ" dirty="0" err="1" smtClean="0"/>
              <a:t>quality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lower</a:t>
            </a:r>
            <a:r>
              <a:rPr lang="cs-CZ" dirty="0" smtClean="0"/>
              <a:t> </a:t>
            </a:r>
            <a:r>
              <a:rPr lang="cs-CZ" dirty="0" err="1" smtClean="0"/>
              <a:t>costs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dirty="0" err="1" smtClean="0"/>
              <a:t>Machine</a:t>
            </a:r>
            <a:r>
              <a:rPr lang="cs-CZ" dirty="0" smtClean="0"/>
              <a:t> </a:t>
            </a:r>
            <a:r>
              <a:rPr lang="cs-CZ" dirty="0" err="1" smtClean="0"/>
              <a:t>selection</a:t>
            </a:r>
            <a:r>
              <a:rPr lang="cs-CZ" dirty="0" smtClean="0"/>
              <a:t>, </a:t>
            </a:r>
            <a:r>
              <a:rPr lang="cs-CZ" dirty="0" err="1" smtClean="0"/>
              <a:t>optimal</a:t>
            </a:r>
            <a:r>
              <a:rPr lang="cs-CZ" dirty="0" smtClean="0"/>
              <a:t> </a:t>
            </a:r>
            <a:r>
              <a:rPr lang="cs-CZ" dirty="0" err="1" smtClean="0"/>
              <a:t>machine</a:t>
            </a:r>
            <a:r>
              <a:rPr lang="cs-CZ" dirty="0" smtClean="0"/>
              <a:t> </a:t>
            </a:r>
            <a:r>
              <a:rPr lang="cs-CZ" dirty="0" err="1" smtClean="0"/>
              <a:t>adjustments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preventive</a:t>
            </a:r>
            <a:r>
              <a:rPr lang="cs-CZ" dirty="0" smtClean="0"/>
              <a:t> </a:t>
            </a:r>
            <a:r>
              <a:rPr lang="cs-CZ" dirty="0" err="1" smtClean="0"/>
              <a:t>maintenance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dirty="0" err="1" smtClean="0"/>
              <a:t>Organization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working</a:t>
            </a:r>
            <a:r>
              <a:rPr lang="cs-CZ" dirty="0" smtClean="0"/>
              <a:t> </a:t>
            </a:r>
            <a:r>
              <a:rPr lang="cs-CZ" dirty="0" err="1" smtClean="0"/>
              <a:t>places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dirty="0" err="1" smtClean="0"/>
              <a:t>Organization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production</a:t>
            </a:r>
            <a:r>
              <a:rPr lang="cs-CZ" dirty="0" smtClean="0"/>
              <a:t> </a:t>
            </a:r>
            <a:r>
              <a:rPr lang="cs-CZ" dirty="0" err="1" smtClean="0"/>
              <a:t>flow</a:t>
            </a:r>
            <a:r>
              <a:rPr lang="cs-CZ" dirty="0" smtClean="0"/>
              <a:t> – minimum </a:t>
            </a:r>
            <a:r>
              <a:rPr lang="cs-CZ" dirty="0" err="1" smtClean="0"/>
              <a:t>work</a:t>
            </a:r>
            <a:r>
              <a:rPr lang="cs-CZ" dirty="0" smtClean="0"/>
              <a:t> in </a:t>
            </a:r>
            <a:r>
              <a:rPr lang="cs-CZ" dirty="0" err="1" smtClean="0"/>
              <a:t>progress</a:t>
            </a:r>
            <a:r>
              <a:rPr lang="cs-CZ" dirty="0" smtClean="0"/>
              <a:t> (max.4 </a:t>
            </a:r>
            <a:r>
              <a:rPr lang="cs-CZ" dirty="0" err="1" smtClean="0"/>
              <a:t>days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cutting</a:t>
            </a:r>
            <a:r>
              <a:rPr lang="cs-CZ" dirty="0" smtClean="0"/>
              <a:t> to </a:t>
            </a:r>
            <a:r>
              <a:rPr lang="cs-CZ" dirty="0" err="1" smtClean="0"/>
              <a:t>packing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first</a:t>
            </a:r>
            <a:r>
              <a:rPr lang="cs-CZ" dirty="0" smtClean="0"/>
              <a:t> „lot“)</a:t>
            </a:r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dirty="0" err="1" smtClean="0"/>
              <a:t>Material</a:t>
            </a:r>
            <a:r>
              <a:rPr lang="cs-CZ" dirty="0" smtClean="0"/>
              <a:t>, </a:t>
            </a:r>
            <a:r>
              <a:rPr lang="cs-CZ" dirty="0" err="1" smtClean="0"/>
              <a:t>tools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components</a:t>
            </a:r>
            <a:r>
              <a:rPr lang="cs-CZ" dirty="0" smtClean="0"/>
              <a:t> </a:t>
            </a:r>
            <a:r>
              <a:rPr lang="cs-CZ" dirty="0" err="1" smtClean="0"/>
              <a:t>supply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/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 bwMode="auto">
          <a:xfrm>
            <a:off x="2714624" y="1714500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4400" dirty="0">
              <a:solidFill>
                <a:srgbClr val="0056AC"/>
              </a:solidFill>
              <a:latin typeface="+mj-lt"/>
              <a:cs typeface="Arial" charset="0"/>
            </a:endParaRPr>
          </a:p>
        </p:txBody>
      </p:sp>
      <p:sp>
        <p:nvSpPr>
          <p:cNvPr id="11" name="Untertitel 2"/>
          <p:cNvSpPr txBox="1">
            <a:spLocks/>
          </p:cNvSpPr>
          <p:nvPr/>
        </p:nvSpPr>
        <p:spPr bwMode="auto">
          <a:xfrm>
            <a:off x="2301552" y="6618288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de-DE" sz="700" dirty="0">
                <a:solidFill>
                  <a:srgbClr val="0056AC"/>
                </a:solidFill>
                <a:cs typeface="Arial" charset="0"/>
              </a:rPr>
              <a:t>Marie-Curie-Str. 20 | 66953 Pirmasens | Germany |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Phone: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+49 6331 145334 0 | Fax: +49 6331 145334 30 | E-Mail: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info@isc-germany.com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| Web: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www.isc-germany.com</a:t>
            </a:r>
            <a:endParaRPr lang="de-DE" sz="700" dirty="0">
              <a:solidFill>
                <a:srgbClr val="0056AC"/>
              </a:solidFill>
              <a:cs typeface="Arial" charset="0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 bwMode="auto">
          <a:xfrm>
            <a:off x="2714624" y="1719858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4400" b="1" dirty="0">
              <a:solidFill>
                <a:srgbClr val="0056AC"/>
              </a:solidFill>
              <a:latin typeface="Cambria" pitchFamily="18" charset="0"/>
              <a:cs typeface="Arial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71406" y="1500174"/>
            <a:ext cx="8858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 err="1" smtClean="0">
                <a:solidFill>
                  <a:srgbClr val="0056AC"/>
                </a:solidFill>
              </a:rPr>
              <a:t>General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technical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problems</a:t>
            </a:r>
            <a:r>
              <a:rPr lang="cs-CZ" sz="3600" dirty="0" smtClean="0">
                <a:solidFill>
                  <a:srgbClr val="0056AC"/>
                </a:solidFill>
              </a:rPr>
              <a:t> in </a:t>
            </a:r>
            <a:r>
              <a:rPr lang="cs-CZ" sz="3600" dirty="0" err="1" smtClean="0">
                <a:solidFill>
                  <a:srgbClr val="0056AC"/>
                </a:solidFill>
              </a:rPr>
              <a:t>shoe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companies</a:t>
            </a:r>
            <a:endParaRPr lang="en-US" sz="3600" dirty="0">
              <a:solidFill>
                <a:srgbClr val="0056AC"/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214282" y="2786058"/>
            <a:ext cx="892971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cs-CZ" dirty="0" err="1" smtClean="0"/>
              <a:t>Behaviour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technicians</a:t>
            </a:r>
            <a:endParaRPr lang="cs-CZ" dirty="0" smtClean="0"/>
          </a:p>
          <a:p>
            <a:pPr marL="342900" indent="-342900"/>
            <a:r>
              <a:rPr lang="cs-CZ" dirty="0" smtClean="0"/>
              <a:t>      - </a:t>
            </a:r>
            <a:r>
              <a:rPr lang="cs-CZ" dirty="0" err="1" smtClean="0"/>
              <a:t>be</a:t>
            </a:r>
            <a:r>
              <a:rPr lang="cs-CZ" dirty="0" smtClean="0"/>
              <a:t> in </a:t>
            </a:r>
            <a:r>
              <a:rPr lang="cs-CZ" dirty="0" err="1" smtClean="0"/>
              <a:t>production</a:t>
            </a:r>
            <a:r>
              <a:rPr lang="cs-CZ" dirty="0" smtClean="0"/>
              <a:t> area</a:t>
            </a:r>
          </a:p>
          <a:p>
            <a:pPr marL="342900" indent="-342900"/>
            <a:r>
              <a:rPr lang="cs-CZ" dirty="0" smtClean="0"/>
              <a:t>      - </a:t>
            </a:r>
            <a:r>
              <a:rPr lang="cs-CZ" dirty="0" err="1" smtClean="0"/>
              <a:t>practically</a:t>
            </a:r>
            <a:r>
              <a:rPr lang="cs-CZ" dirty="0" smtClean="0"/>
              <a:t> test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operations</a:t>
            </a:r>
            <a:endParaRPr lang="cs-CZ" dirty="0" smtClean="0"/>
          </a:p>
          <a:p>
            <a:pPr marL="342900" indent="-342900"/>
            <a:r>
              <a:rPr lang="cs-CZ" dirty="0" smtClean="0"/>
              <a:t>      - </a:t>
            </a:r>
            <a:r>
              <a:rPr lang="cs-CZ" dirty="0" err="1" smtClean="0"/>
              <a:t>daily</a:t>
            </a:r>
            <a:r>
              <a:rPr lang="cs-CZ" dirty="0" smtClean="0"/>
              <a:t> </a:t>
            </a:r>
            <a:r>
              <a:rPr lang="cs-CZ" dirty="0" err="1" smtClean="0"/>
              <a:t>effort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improvement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b="1" dirty="0" err="1" smtClean="0"/>
              <a:t>documentation</a:t>
            </a:r>
            <a:r>
              <a:rPr lang="cs-CZ" dirty="0" smtClean="0"/>
              <a:t>!!!</a:t>
            </a:r>
          </a:p>
          <a:p>
            <a:pPr marL="342900" indent="-342900"/>
            <a:endParaRPr lang="cs-CZ" dirty="0" smtClean="0"/>
          </a:p>
          <a:p>
            <a:pPr marL="342900" indent="-342900"/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way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decision</a:t>
            </a:r>
            <a:r>
              <a:rPr lang="cs-CZ" dirty="0" smtClean="0"/>
              <a:t> </a:t>
            </a:r>
            <a:r>
              <a:rPr lang="cs-CZ" dirty="0" err="1" smtClean="0"/>
              <a:t>making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dirty="0" smtClean="0"/>
              <a:t>- </a:t>
            </a:r>
            <a:r>
              <a:rPr lang="cs-CZ" dirty="0" err="1" smtClean="0"/>
              <a:t>manager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leader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dirty="0" smtClean="0"/>
              <a:t>- </a:t>
            </a:r>
            <a:r>
              <a:rPr lang="cs-CZ" dirty="0" err="1" smtClean="0"/>
              <a:t>selection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aims</a:t>
            </a:r>
            <a:r>
              <a:rPr lang="cs-CZ" dirty="0" smtClean="0"/>
              <a:t> to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reached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/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 txBox="1">
            <a:spLocks/>
          </p:cNvSpPr>
          <p:nvPr/>
        </p:nvSpPr>
        <p:spPr bwMode="auto">
          <a:xfrm>
            <a:off x="2714624" y="1714500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de-DE" sz="4400" b="1" dirty="0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Contents</a:t>
            </a:r>
            <a:endParaRPr lang="de-DE" sz="4400" b="1" dirty="0">
              <a:solidFill>
                <a:srgbClr val="0056AC"/>
              </a:solidFill>
              <a:latin typeface="Cambria" pitchFamily="18" charset="0"/>
              <a:cs typeface="Arial" charset="0"/>
            </a:endParaRPr>
          </a:p>
        </p:txBody>
      </p:sp>
      <p:sp>
        <p:nvSpPr>
          <p:cNvPr id="7" name="Rechteck 7"/>
          <p:cNvSpPr>
            <a:spLocks noChangeArrowheads="1"/>
          </p:cNvSpPr>
          <p:nvPr/>
        </p:nvSpPr>
        <p:spPr bwMode="auto">
          <a:xfrm>
            <a:off x="2843808" y="2924944"/>
            <a:ext cx="4234210" cy="363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sz="2000" dirty="0" smtClean="0">
                <a:latin typeface="+mn-lt"/>
              </a:rPr>
              <a:t> Who </a:t>
            </a:r>
            <a:r>
              <a:rPr lang="de-DE" sz="2000" dirty="0" err="1" smtClean="0">
                <a:latin typeface="+mn-lt"/>
              </a:rPr>
              <a:t>We</a:t>
            </a:r>
            <a:r>
              <a:rPr lang="de-DE" sz="2000" dirty="0" smtClean="0">
                <a:latin typeface="+mn-lt"/>
              </a:rPr>
              <a:t> Are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What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We</a:t>
            </a:r>
            <a:r>
              <a:rPr lang="de-DE" sz="2000" dirty="0" smtClean="0">
                <a:latin typeface="+mn-lt"/>
              </a:rPr>
              <a:t> Do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sz="2000" dirty="0" smtClean="0">
                <a:latin typeface="+mn-lt"/>
              </a:rPr>
              <a:t> ISC Trainings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sz="2000" dirty="0" smtClean="0">
                <a:latin typeface="+mn-lt"/>
              </a:rPr>
              <a:t> R &amp; D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sz="2000" dirty="0" smtClean="0">
                <a:latin typeface="+mn-lt"/>
              </a:rPr>
              <a:t> Consulting</a:t>
            </a:r>
            <a:endParaRPr lang="cs-CZ" sz="2000" dirty="0" smtClean="0">
              <a:latin typeface="+mn-lt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err="1" smtClean="0">
                <a:latin typeface="+mn-lt"/>
              </a:rPr>
              <a:t>What</a:t>
            </a:r>
            <a:r>
              <a:rPr lang="cs-CZ" sz="2000" dirty="0" smtClean="0">
                <a:latin typeface="+mn-lt"/>
              </a:rPr>
              <a:t> to do in </a:t>
            </a:r>
            <a:r>
              <a:rPr lang="cs-CZ" sz="2000" dirty="0" err="1" smtClean="0">
                <a:latin typeface="+mn-lt"/>
              </a:rPr>
              <a:t>Pakistan</a:t>
            </a:r>
            <a:endParaRPr lang="de-DE" sz="2000" dirty="0" smtClean="0">
              <a:latin typeface="+mn-lt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Our</a:t>
            </a:r>
            <a:r>
              <a:rPr lang="de-DE" sz="2000" dirty="0" smtClean="0">
                <a:latin typeface="+mn-lt"/>
              </a:rPr>
              <a:t> Partners</a:t>
            </a:r>
          </a:p>
          <a:p>
            <a:endParaRPr lang="de-DE" sz="2000" dirty="0">
              <a:latin typeface="+mn-lt"/>
            </a:endParaRP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2301"/>
            <a:ext cx="2425700" cy="154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Grafik 6" descr="schagwörter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935" y="2971800"/>
            <a:ext cx="2432746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Untertitel 2"/>
          <p:cNvSpPr txBox="1">
            <a:spLocks/>
          </p:cNvSpPr>
          <p:nvPr/>
        </p:nvSpPr>
        <p:spPr bwMode="auto">
          <a:xfrm>
            <a:off x="2301552" y="6618288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de-DE" sz="700" dirty="0">
                <a:solidFill>
                  <a:srgbClr val="0056AC"/>
                </a:solidFill>
                <a:cs typeface="Arial" charset="0"/>
              </a:rPr>
              <a:t>Marie-Curie-Str. 20 | 66953 Pirmasens | Germany |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Phone: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+49 6331 145334 0 | Fax: +49 6331 145334 30 | E-Mail: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info@isc-germany.com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| Web: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www.isc-germany.com</a:t>
            </a:r>
            <a:endParaRPr lang="de-DE" sz="700" dirty="0">
              <a:solidFill>
                <a:srgbClr val="0056AC"/>
              </a:solidFill>
              <a:cs typeface="Arial" charset="0"/>
            </a:endParaRPr>
          </a:p>
        </p:txBody>
      </p:sp>
      <p:pic>
        <p:nvPicPr>
          <p:cNvPr id="11" name="Grafik 10" descr="IMG_7339.jpg"/>
          <p:cNvPicPr>
            <a:picLocks noChangeAspect="1"/>
          </p:cNvPicPr>
          <p:nvPr/>
        </p:nvPicPr>
        <p:blipFill>
          <a:blip r:embed="rId6" cstate="print"/>
          <a:srcRect r="8647"/>
          <a:stretch>
            <a:fillRect/>
          </a:stretch>
        </p:blipFill>
        <p:spPr>
          <a:xfrm>
            <a:off x="-1" y="1422301"/>
            <a:ext cx="2433600" cy="17759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 bwMode="auto">
          <a:xfrm>
            <a:off x="2714624" y="1714500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4400" dirty="0">
              <a:solidFill>
                <a:srgbClr val="0056AC"/>
              </a:solidFill>
              <a:latin typeface="+mj-lt"/>
              <a:cs typeface="Arial" charset="0"/>
            </a:endParaRPr>
          </a:p>
        </p:txBody>
      </p:sp>
      <p:sp>
        <p:nvSpPr>
          <p:cNvPr id="11" name="Untertitel 2"/>
          <p:cNvSpPr txBox="1">
            <a:spLocks/>
          </p:cNvSpPr>
          <p:nvPr/>
        </p:nvSpPr>
        <p:spPr bwMode="auto">
          <a:xfrm>
            <a:off x="2301552" y="6618288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de-DE" sz="700" dirty="0">
                <a:solidFill>
                  <a:srgbClr val="0056AC"/>
                </a:solidFill>
                <a:cs typeface="Arial" charset="0"/>
              </a:rPr>
              <a:t>Marie-Curie-Str. 20 | 66953 Pirmasens | Germany |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Phone: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+49 6331 145334 0 | Fax: +49 6331 145334 30 | E-Mail: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info@isc-germany.com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| Web: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www.isc-germany.com</a:t>
            </a:r>
            <a:endParaRPr lang="de-DE" sz="700" dirty="0">
              <a:solidFill>
                <a:srgbClr val="0056AC"/>
              </a:solidFill>
              <a:cs typeface="Arial" charset="0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 bwMode="auto">
          <a:xfrm>
            <a:off x="2714624" y="1719858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4400" b="1" dirty="0">
              <a:solidFill>
                <a:srgbClr val="0056AC"/>
              </a:solidFill>
              <a:latin typeface="Cambria" pitchFamily="18" charset="0"/>
              <a:cs typeface="Arial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71406" y="1500174"/>
            <a:ext cx="885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 err="1" smtClean="0">
                <a:solidFill>
                  <a:srgbClr val="0056AC"/>
                </a:solidFill>
              </a:rPr>
              <a:t>Advantages</a:t>
            </a:r>
            <a:r>
              <a:rPr lang="cs-CZ" sz="3600" dirty="0" smtClean="0">
                <a:solidFill>
                  <a:srgbClr val="0056AC"/>
                </a:solidFill>
              </a:rPr>
              <a:t> in </a:t>
            </a:r>
            <a:r>
              <a:rPr lang="cs-CZ" sz="3600" dirty="0" err="1" smtClean="0">
                <a:solidFill>
                  <a:srgbClr val="0056AC"/>
                </a:solidFill>
              </a:rPr>
              <a:t>Pakistan</a:t>
            </a:r>
            <a:endParaRPr lang="en-US" sz="3600" dirty="0">
              <a:solidFill>
                <a:srgbClr val="0056AC"/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214282" y="2786058"/>
            <a:ext cx="89297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cs-CZ" dirty="0" err="1" smtClean="0"/>
              <a:t>Good</a:t>
            </a:r>
            <a:r>
              <a:rPr lang="cs-CZ" dirty="0" smtClean="0"/>
              <a:t> </a:t>
            </a:r>
            <a:r>
              <a:rPr lang="cs-CZ" dirty="0" err="1" smtClean="0"/>
              <a:t>quality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leather</a:t>
            </a:r>
            <a:r>
              <a:rPr lang="cs-CZ" dirty="0" smtClean="0"/>
              <a:t> </a:t>
            </a:r>
            <a:r>
              <a:rPr lang="cs-CZ" dirty="0" err="1" smtClean="0"/>
              <a:t>locally</a:t>
            </a:r>
            <a:r>
              <a:rPr lang="cs-CZ" dirty="0" smtClean="0"/>
              <a:t> </a:t>
            </a:r>
            <a:r>
              <a:rPr lang="cs-CZ" dirty="0" err="1" smtClean="0"/>
              <a:t>available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dirty="0" err="1" smtClean="0"/>
              <a:t>Stable</a:t>
            </a:r>
            <a:r>
              <a:rPr lang="cs-CZ" dirty="0" smtClean="0"/>
              <a:t> </a:t>
            </a:r>
            <a:r>
              <a:rPr lang="cs-CZ" dirty="0" err="1" smtClean="0"/>
              <a:t>rate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labour</a:t>
            </a:r>
            <a:r>
              <a:rPr lang="cs-CZ" dirty="0" smtClean="0"/>
              <a:t> </a:t>
            </a:r>
            <a:r>
              <a:rPr lang="cs-CZ" dirty="0" err="1" smtClean="0"/>
              <a:t>costs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dirty="0" smtClean="0"/>
              <a:t>China </a:t>
            </a:r>
            <a:r>
              <a:rPr lang="cs-CZ" dirty="0" err="1" smtClean="0"/>
              <a:t>became</a:t>
            </a:r>
            <a:r>
              <a:rPr lang="cs-CZ" dirty="0" smtClean="0"/>
              <a:t> to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expensive</a:t>
            </a:r>
            <a:r>
              <a:rPr lang="cs-CZ" dirty="0" smtClean="0"/>
              <a:t>, India has not such a </a:t>
            </a:r>
            <a:r>
              <a:rPr lang="cs-CZ" dirty="0" err="1" smtClean="0"/>
              <a:t>quality</a:t>
            </a:r>
            <a:r>
              <a:rPr lang="cs-CZ" dirty="0" smtClean="0"/>
              <a:t> </a:t>
            </a:r>
            <a:r>
              <a:rPr lang="cs-CZ" dirty="0" err="1" smtClean="0"/>
              <a:t>leathers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dirty="0" err="1" smtClean="0"/>
              <a:t>Long</a:t>
            </a:r>
            <a:r>
              <a:rPr lang="cs-CZ" dirty="0" smtClean="0"/>
              <a:t> term </a:t>
            </a:r>
            <a:r>
              <a:rPr lang="cs-CZ" dirty="0" err="1" smtClean="0"/>
              <a:t>reliable</a:t>
            </a:r>
            <a:r>
              <a:rPr lang="cs-CZ" dirty="0" smtClean="0"/>
              <a:t> </a:t>
            </a:r>
            <a:r>
              <a:rPr lang="cs-CZ" dirty="0" err="1" smtClean="0"/>
              <a:t>cooperations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dirty="0" err="1" smtClean="0"/>
              <a:t>Possibility</a:t>
            </a:r>
            <a:r>
              <a:rPr lang="cs-CZ" dirty="0" smtClean="0"/>
              <a:t> to </a:t>
            </a:r>
            <a:r>
              <a:rPr lang="cs-CZ" dirty="0" err="1" smtClean="0"/>
              <a:t>combine</a:t>
            </a:r>
            <a:r>
              <a:rPr lang="cs-CZ" dirty="0" smtClean="0"/>
              <a:t> </a:t>
            </a:r>
            <a:r>
              <a:rPr lang="cs-CZ" dirty="0" err="1" smtClean="0"/>
              <a:t>production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export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local</a:t>
            </a:r>
            <a:r>
              <a:rPr lang="cs-CZ" dirty="0" smtClean="0"/>
              <a:t> market</a:t>
            </a:r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/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 bwMode="auto">
          <a:xfrm>
            <a:off x="2714624" y="1714500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4400" dirty="0">
              <a:solidFill>
                <a:srgbClr val="0056AC"/>
              </a:solidFill>
              <a:latin typeface="+mj-lt"/>
              <a:cs typeface="Arial" charset="0"/>
            </a:endParaRPr>
          </a:p>
        </p:txBody>
      </p:sp>
      <p:sp>
        <p:nvSpPr>
          <p:cNvPr id="11" name="Untertitel 2"/>
          <p:cNvSpPr txBox="1">
            <a:spLocks/>
          </p:cNvSpPr>
          <p:nvPr/>
        </p:nvSpPr>
        <p:spPr bwMode="auto">
          <a:xfrm>
            <a:off x="2301552" y="6618288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de-DE" sz="700" dirty="0">
                <a:solidFill>
                  <a:srgbClr val="0056AC"/>
                </a:solidFill>
                <a:cs typeface="Arial" charset="0"/>
              </a:rPr>
              <a:t>Marie-Curie-Str. 20 | 66953 Pirmasens | Germany |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Phone: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+49 6331 145334 0 | Fax: +49 6331 145334 30 | E-Mail: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info@isc-germany.com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| Web: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www.isc-germany.com</a:t>
            </a:r>
            <a:endParaRPr lang="de-DE" sz="700" dirty="0">
              <a:solidFill>
                <a:srgbClr val="0056AC"/>
              </a:solidFill>
              <a:cs typeface="Arial" charset="0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 bwMode="auto">
          <a:xfrm>
            <a:off x="2714624" y="1719858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4400" b="1" dirty="0">
              <a:solidFill>
                <a:srgbClr val="0056AC"/>
              </a:solidFill>
              <a:latin typeface="Cambria" pitchFamily="18" charset="0"/>
              <a:cs typeface="Arial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71406" y="1500174"/>
            <a:ext cx="885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 err="1" smtClean="0">
                <a:solidFill>
                  <a:srgbClr val="0056AC"/>
                </a:solidFill>
              </a:rPr>
              <a:t>Disdvantages</a:t>
            </a:r>
            <a:r>
              <a:rPr lang="cs-CZ" sz="3600" dirty="0" smtClean="0">
                <a:solidFill>
                  <a:srgbClr val="0056AC"/>
                </a:solidFill>
              </a:rPr>
              <a:t> in </a:t>
            </a:r>
            <a:r>
              <a:rPr lang="cs-CZ" sz="3600" dirty="0" err="1" smtClean="0">
                <a:solidFill>
                  <a:srgbClr val="0056AC"/>
                </a:solidFill>
              </a:rPr>
              <a:t>Pakistan</a:t>
            </a:r>
            <a:endParaRPr lang="en-US" sz="3600" dirty="0">
              <a:solidFill>
                <a:srgbClr val="0056AC"/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214282" y="2786058"/>
            <a:ext cx="892971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cs-CZ" dirty="0" smtClean="0"/>
              <a:t>Not </a:t>
            </a:r>
            <a:r>
              <a:rPr lang="cs-CZ" dirty="0" err="1" smtClean="0"/>
              <a:t>available</a:t>
            </a:r>
            <a:r>
              <a:rPr lang="cs-CZ" dirty="0" smtClean="0"/>
              <a:t> </a:t>
            </a:r>
            <a:r>
              <a:rPr lang="cs-CZ" dirty="0" err="1" smtClean="0"/>
              <a:t>machine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components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dirty="0" smtClean="0"/>
              <a:t>Not </a:t>
            </a:r>
            <a:r>
              <a:rPr lang="cs-CZ" dirty="0" err="1" smtClean="0"/>
              <a:t>available</a:t>
            </a:r>
            <a:r>
              <a:rPr lang="cs-CZ" dirty="0" smtClean="0"/>
              <a:t> </a:t>
            </a:r>
            <a:r>
              <a:rPr lang="cs-CZ" dirty="0" err="1" smtClean="0"/>
              <a:t>technical</a:t>
            </a:r>
            <a:r>
              <a:rPr lang="cs-CZ" dirty="0" smtClean="0"/>
              <a:t> support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service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dirty="0" smtClean="0"/>
              <a:t>Not </a:t>
            </a:r>
            <a:r>
              <a:rPr lang="cs-CZ" dirty="0" err="1" smtClean="0"/>
              <a:t>existing</a:t>
            </a:r>
            <a:r>
              <a:rPr lang="cs-CZ" dirty="0" smtClean="0"/>
              <a:t> </a:t>
            </a:r>
            <a:r>
              <a:rPr lang="cs-CZ" dirty="0" err="1" smtClean="0"/>
              <a:t>modern</a:t>
            </a:r>
            <a:r>
              <a:rPr lang="cs-CZ" dirty="0" smtClean="0"/>
              <a:t> </a:t>
            </a:r>
            <a:r>
              <a:rPr lang="cs-CZ" dirty="0" err="1" smtClean="0"/>
              <a:t>education</a:t>
            </a:r>
            <a:r>
              <a:rPr lang="cs-CZ" dirty="0" smtClean="0"/>
              <a:t> – </a:t>
            </a:r>
            <a:r>
              <a:rPr lang="cs-CZ" dirty="0" err="1" smtClean="0"/>
              <a:t>partly</a:t>
            </a:r>
            <a:r>
              <a:rPr lang="cs-CZ" dirty="0" smtClean="0"/>
              <a:t> </a:t>
            </a:r>
            <a:r>
              <a:rPr lang="cs-CZ" dirty="0" err="1" smtClean="0"/>
              <a:t>acceptable</a:t>
            </a:r>
            <a:r>
              <a:rPr lang="cs-CZ" dirty="0" smtClean="0"/>
              <a:t> </a:t>
            </a:r>
            <a:r>
              <a:rPr lang="cs-CZ" dirty="0" err="1" smtClean="0"/>
              <a:t>education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only</a:t>
            </a:r>
            <a:r>
              <a:rPr lang="cs-CZ" dirty="0" smtClean="0"/>
              <a:t> in design </a:t>
            </a:r>
            <a:r>
              <a:rPr lang="cs-CZ" dirty="0" err="1" smtClean="0"/>
              <a:t>but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way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construction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cemented</a:t>
            </a:r>
            <a:r>
              <a:rPr lang="cs-CZ" dirty="0" smtClean="0"/>
              <a:t> </a:t>
            </a:r>
            <a:r>
              <a:rPr lang="cs-CZ" dirty="0" err="1" smtClean="0"/>
              <a:t>shoes</a:t>
            </a:r>
            <a:r>
              <a:rPr lang="cs-CZ" dirty="0" smtClean="0"/>
              <a:t> </a:t>
            </a:r>
            <a:r>
              <a:rPr lang="cs-CZ" dirty="0" err="1" smtClean="0"/>
              <a:t>should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changed</a:t>
            </a:r>
            <a:r>
              <a:rPr lang="cs-CZ" dirty="0" smtClean="0"/>
              <a:t> </a:t>
            </a:r>
            <a:r>
              <a:rPr lang="cs-CZ" dirty="0" err="1" smtClean="0"/>
              <a:t>according</a:t>
            </a:r>
            <a:r>
              <a:rPr lang="cs-CZ" dirty="0" smtClean="0"/>
              <a:t> </a:t>
            </a:r>
            <a:r>
              <a:rPr lang="cs-CZ" dirty="0" err="1" smtClean="0"/>
              <a:t>way</a:t>
            </a:r>
            <a:r>
              <a:rPr lang="cs-CZ" dirty="0" smtClean="0"/>
              <a:t> </a:t>
            </a:r>
            <a:r>
              <a:rPr lang="cs-CZ" dirty="0" err="1" smtClean="0"/>
              <a:t>trained</a:t>
            </a:r>
            <a:r>
              <a:rPr lang="cs-CZ" dirty="0" smtClean="0"/>
              <a:t> </a:t>
            </a:r>
            <a:r>
              <a:rPr lang="cs-CZ" dirty="0" err="1" smtClean="0"/>
              <a:t>at</a:t>
            </a:r>
            <a:r>
              <a:rPr lang="cs-CZ" dirty="0" smtClean="0"/>
              <a:t> ISC = </a:t>
            </a:r>
            <a:r>
              <a:rPr lang="cs-CZ" b="1" dirty="0" smtClean="0"/>
              <a:t>more </a:t>
            </a:r>
            <a:r>
              <a:rPr lang="cs-CZ" b="1" dirty="0" err="1" smtClean="0"/>
              <a:t>precise</a:t>
            </a:r>
            <a:r>
              <a:rPr lang="cs-CZ" b="1" dirty="0" smtClean="0"/>
              <a:t>, more </a:t>
            </a:r>
            <a:r>
              <a:rPr lang="cs-CZ" b="1" dirty="0" err="1" smtClean="0"/>
              <a:t>comfortable</a:t>
            </a:r>
            <a:r>
              <a:rPr lang="cs-CZ" b="1" dirty="0" smtClean="0"/>
              <a:t>, </a:t>
            </a:r>
            <a:r>
              <a:rPr lang="cs-CZ" b="1" dirty="0" err="1" smtClean="0"/>
              <a:t>material</a:t>
            </a:r>
            <a:r>
              <a:rPr lang="cs-CZ" b="1" dirty="0" smtClean="0"/>
              <a:t> </a:t>
            </a:r>
            <a:r>
              <a:rPr lang="cs-CZ" b="1" dirty="0" err="1" smtClean="0"/>
              <a:t>saving</a:t>
            </a:r>
            <a:endParaRPr lang="cs-CZ" b="1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dirty="0" err="1" smtClean="0"/>
              <a:t>Absentism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dirty="0" err="1" smtClean="0"/>
              <a:t>Low</a:t>
            </a:r>
            <a:r>
              <a:rPr lang="cs-CZ" dirty="0" smtClean="0"/>
              <a:t> flexibility – </a:t>
            </a:r>
            <a:r>
              <a:rPr lang="cs-CZ" dirty="0" err="1" smtClean="0"/>
              <a:t>company</a:t>
            </a:r>
            <a:r>
              <a:rPr lang="cs-CZ" dirty="0" smtClean="0"/>
              <a:t> </a:t>
            </a:r>
            <a:r>
              <a:rPr lang="cs-CZ" dirty="0" err="1" smtClean="0"/>
              <a:t>focused</a:t>
            </a:r>
            <a:r>
              <a:rPr lang="cs-CZ" dirty="0" smtClean="0"/>
              <a:t> on </a:t>
            </a:r>
            <a:r>
              <a:rPr lang="cs-CZ" dirty="0" err="1" smtClean="0"/>
              <a:t>some</a:t>
            </a:r>
            <a:r>
              <a:rPr lang="cs-CZ" dirty="0" smtClean="0"/>
              <a:t> </a:t>
            </a:r>
            <a:r>
              <a:rPr lang="cs-CZ" dirty="0" err="1" smtClean="0"/>
              <a:t>types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products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markets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dirty="0" smtClean="0"/>
              <a:t>No </a:t>
            </a:r>
            <a:r>
              <a:rPr lang="cs-CZ" dirty="0" err="1" smtClean="0"/>
              <a:t>international</a:t>
            </a:r>
            <a:r>
              <a:rPr lang="cs-CZ" dirty="0" smtClean="0"/>
              <a:t> </a:t>
            </a:r>
            <a:r>
              <a:rPr lang="cs-CZ" dirty="0" err="1" smtClean="0"/>
              <a:t>recognized</a:t>
            </a:r>
            <a:r>
              <a:rPr lang="cs-CZ" dirty="0" smtClean="0"/>
              <a:t> </a:t>
            </a:r>
            <a:r>
              <a:rPr lang="cs-CZ" dirty="0" err="1" smtClean="0"/>
              <a:t>laboratory</a:t>
            </a: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/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 bwMode="auto">
          <a:xfrm>
            <a:off x="2714624" y="1714500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4400" dirty="0">
              <a:solidFill>
                <a:srgbClr val="0056AC"/>
              </a:solidFill>
              <a:latin typeface="+mj-lt"/>
              <a:cs typeface="Arial" charset="0"/>
            </a:endParaRPr>
          </a:p>
        </p:txBody>
      </p:sp>
      <p:sp>
        <p:nvSpPr>
          <p:cNvPr id="11" name="Untertitel 2"/>
          <p:cNvSpPr txBox="1">
            <a:spLocks/>
          </p:cNvSpPr>
          <p:nvPr/>
        </p:nvSpPr>
        <p:spPr bwMode="auto">
          <a:xfrm>
            <a:off x="2301552" y="6618288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de-DE" sz="700" dirty="0">
                <a:solidFill>
                  <a:srgbClr val="0056AC"/>
                </a:solidFill>
                <a:cs typeface="Arial" charset="0"/>
              </a:rPr>
              <a:t>Marie-Curie-Str. 20 | 66953 Pirmasens | Germany |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Phone: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+49 6331 145334 0 | Fax: +49 6331 145334 30 | E-Mail: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info@isc-germany.com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| Web: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www.isc-germany.com</a:t>
            </a:r>
            <a:endParaRPr lang="de-DE" sz="700" dirty="0">
              <a:solidFill>
                <a:srgbClr val="0056AC"/>
              </a:solidFill>
              <a:cs typeface="Arial" charset="0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 bwMode="auto">
          <a:xfrm>
            <a:off x="2714624" y="1719858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4400" b="1" dirty="0">
              <a:solidFill>
                <a:srgbClr val="0056AC"/>
              </a:solidFill>
              <a:latin typeface="Cambria" pitchFamily="18" charset="0"/>
              <a:cs typeface="Arial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71406" y="1500174"/>
            <a:ext cx="885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 smtClean="0">
                <a:solidFill>
                  <a:srgbClr val="0056AC"/>
                </a:solidFill>
              </a:rPr>
              <a:t>Job </a:t>
            </a:r>
            <a:r>
              <a:rPr lang="cs-CZ" sz="3600" dirty="0" err="1" smtClean="0">
                <a:solidFill>
                  <a:srgbClr val="0056AC"/>
                </a:solidFill>
              </a:rPr>
              <a:t>which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was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done</a:t>
            </a:r>
            <a:endParaRPr lang="en-US" sz="3600" dirty="0">
              <a:solidFill>
                <a:srgbClr val="0056AC"/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214282" y="2786058"/>
            <a:ext cx="89297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/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</p:txBody>
      </p:sp>
      <p:sp>
        <p:nvSpPr>
          <p:cNvPr id="9" name="TextovéPole 8"/>
          <p:cNvSpPr txBox="1"/>
          <p:nvPr/>
        </p:nvSpPr>
        <p:spPr>
          <a:xfrm>
            <a:off x="285720" y="2214554"/>
            <a:ext cx="864399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 smtClean="0"/>
              <a:t> </a:t>
            </a:r>
            <a:r>
              <a:rPr lang="cs-CZ" dirty="0" err="1" smtClean="0"/>
              <a:t>Practically</a:t>
            </a:r>
            <a:r>
              <a:rPr lang="cs-CZ" dirty="0" smtClean="0"/>
              <a:t> proved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law</a:t>
            </a:r>
            <a:r>
              <a:rPr lang="cs-CZ" dirty="0" smtClean="0"/>
              <a:t> – </a:t>
            </a:r>
            <a:r>
              <a:rPr lang="cs-CZ" dirty="0" err="1" smtClean="0"/>
              <a:t>Relation</a:t>
            </a:r>
            <a:r>
              <a:rPr lang="cs-CZ" dirty="0" smtClean="0"/>
              <a:t> </a:t>
            </a:r>
            <a:r>
              <a:rPr lang="cs-CZ" dirty="0" err="1" smtClean="0"/>
              <a:t>among</a:t>
            </a:r>
            <a:r>
              <a:rPr lang="cs-CZ" dirty="0" smtClean="0"/>
              <a:t> </a:t>
            </a:r>
            <a:r>
              <a:rPr lang="cs-CZ" dirty="0" err="1" smtClean="0"/>
              <a:t>shapes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last, design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moolds</a:t>
            </a:r>
            <a:r>
              <a:rPr lang="cs-CZ" dirty="0" smtClean="0"/>
              <a:t> </a:t>
            </a:r>
            <a:r>
              <a:rPr lang="cs-CZ" dirty="0" err="1" smtClean="0"/>
              <a:t>mainly</a:t>
            </a:r>
            <a:r>
              <a:rPr lang="cs-CZ" dirty="0" smtClean="0"/>
              <a:t> in </a:t>
            </a:r>
            <a:r>
              <a:rPr lang="cs-CZ" dirty="0" err="1" smtClean="0"/>
              <a:t>making</a:t>
            </a:r>
            <a:r>
              <a:rPr lang="cs-CZ" dirty="0" smtClean="0"/>
              <a:t> </a:t>
            </a:r>
            <a:r>
              <a:rPr lang="cs-CZ" dirty="0" err="1" smtClean="0"/>
              <a:t>room</a:t>
            </a:r>
            <a:r>
              <a:rPr lang="cs-CZ" dirty="0" smtClean="0"/>
              <a:t>(</a:t>
            </a:r>
            <a:r>
              <a:rPr lang="cs-CZ" dirty="0" err="1" smtClean="0"/>
              <a:t>l</a:t>
            </a:r>
            <a:r>
              <a:rPr lang="cs-CZ" dirty="0" err="1" smtClean="0"/>
              <a:t>asting</a:t>
            </a:r>
            <a:r>
              <a:rPr lang="cs-CZ" dirty="0" smtClean="0"/>
              <a:t>)</a:t>
            </a:r>
            <a:endParaRPr lang="cs-CZ" dirty="0" smtClean="0"/>
          </a:p>
          <a:p>
            <a:pPr>
              <a:buFont typeface="Arial" pitchFamily="34" charset="0"/>
              <a:buChar char="•"/>
            </a:pPr>
            <a:endParaRPr lang="cs-CZ" dirty="0" smtClean="0"/>
          </a:p>
          <a:p>
            <a:pPr>
              <a:buFont typeface="Arial" pitchFamily="34" charset="0"/>
              <a:buChar char="•"/>
            </a:pP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</a:t>
            </a:r>
            <a:r>
              <a:rPr lang="cs-CZ" dirty="0" err="1" smtClean="0"/>
              <a:t>articipants</a:t>
            </a:r>
            <a:r>
              <a:rPr lang="cs-CZ" dirty="0" smtClean="0"/>
              <a:t> </a:t>
            </a:r>
            <a:r>
              <a:rPr lang="cs-CZ" dirty="0" err="1" smtClean="0"/>
              <a:t>trained</a:t>
            </a:r>
            <a:r>
              <a:rPr lang="cs-CZ" dirty="0" smtClean="0"/>
              <a:t> </a:t>
            </a:r>
            <a:r>
              <a:rPr lang="cs-CZ" dirty="0" err="1" smtClean="0"/>
              <a:t>their</a:t>
            </a:r>
            <a:r>
              <a:rPr lang="cs-CZ" dirty="0" smtClean="0"/>
              <a:t> </a:t>
            </a:r>
            <a:r>
              <a:rPr lang="cs-CZ" dirty="0" err="1" smtClean="0"/>
              <a:t>ability</a:t>
            </a:r>
            <a:r>
              <a:rPr lang="cs-CZ" dirty="0" smtClean="0"/>
              <a:t> to </a:t>
            </a:r>
            <a:r>
              <a:rPr lang="cs-CZ" dirty="0" err="1" smtClean="0"/>
              <a:t>recognized</a:t>
            </a:r>
            <a:r>
              <a:rPr lang="cs-CZ" dirty="0" smtClean="0"/>
              <a:t> </a:t>
            </a:r>
            <a:r>
              <a:rPr lang="cs-CZ" dirty="0" err="1" smtClean="0"/>
              <a:t>deviations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best</a:t>
            </a:r>
            <a:r>
              <a:rPr lang="cs-CZ" dirty="0" smtClean="0"/>
              <a:t> </a:t>
            </a:r>
            <a:r>
              <a:rPr lang="cs-CZ" dirty="0" err="1" smtClean="0"/>
              <a:t>process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understand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solutions</a:t>
            </a:r>
            <a:r>
              <a:rPr lang="cs-CZ" dirty="0" smtClean="0"/>
              <a:t> </a:t>
            </a:r>
          </a:p>
          <a:p>
            <a:pPr>
              <a:buFont typeface="Arial" pitchFamily="34" charset="0"/>
              <a:buChar char="•"/>
            </a:pPr>
            <a:endParaRPr lang="cs-CZ" dirty="0" smtClean="0"/>
          </a:p>
          <a:p>
            <a:pPr>
              <a:buFont typeface="Arial" pitchFamily="34" charset="0"/>
              <a:buChar char="•"/>
            </a:pPr>
            <a:r>
              <a:rPr lang="cs-CZ" dirty="0" err="1" smtClean="0"/>
              <a:t>Group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participants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visited</a:t>
            </a:r>
            <a:r>
              <a:rPr lang="cs-CZ" dirty="0" smtClean="0"/>
              <a:t> </a:t>
            </a:r>
            <a:r>
              <a:rPr lang="cs-CZ" dirty="0" err="1" smtClean="0"/>
              <a:t>companies</a:t>
            </a:r>
            <a:r>
              <a:rPr lang="cs-CZ" dirty="0" smtClean="0"/>
              <a:t> </a:t>
            </a:r>
            <a:r>
              <a:rPr lang="cs-CZ" dirty="0" err="1" smtClean="0"/>
              <a:t>shown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team spirit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b="1" dirty="0" smtClean="0"/>
              <a:t>WILL </a:t>
            </a:r>
            <a:r>
              <a:rPr lang="cs-CZ" dirty="0" smtClean="0"/>
              <a:t>to </a:t>
            </a:r>
            <a:r>
              <a:rPr lang="cs-CZ" dirty="0" err="1" smtClean="0"/>
              <a:t>improve</a:t>
            </a:r>
            <a:r>
              <a:rPr lang="cs-CZ" dirty="0" smtClean="0"/>
              <a:t>. Basic </a:t>
            </a:r>
            <a:r>
              <a:rPr lang="cs-CZ" dirty="0" err="1" smtClean="0"/>
              <a:t>adjustments</a:t>
            </a:r>
            <a:r>
              <a:rPr lang="cs-CZ" dirty="0" smtClean="0"/>
              <a:t> </a:t>
            </a:r>
            <a:r>
              <a:rPr lang="cs-CZ" dirty="0" err="1" smtClean="0"/>
              <a:t>mainly</a:t>
            </a:r>
            <a:r>
              <a:rPr lang="cs-CZ" dirty="0" smtClean="0"/>
              <a:t> </a:t>
            </a:r>
            <a:r>
              <a:rPr lang="cs-CZ" dirty="0" err="1" smtClean="0"/>
              <a:t>making</a:t>
            </a:r>
            <a:r>
              <a:rPr lang="cs-CZ" dirty="0" smtClean="0"/>
              <a:t> </a:t>
            </a:r>
            <a:r>
              <a:rPr lang="cs-CZ" dirty="0" err="1" smtClean="0"/>
              <a:t>machines</a:t>
            </a:r>
            <a:r>
              <a:rPr lang="cs-CZ" dirty="0" smtClean="0"/>
              <a:t> </a:t>
            </a:r>
            <a:r>
              <a:rPr lang="cs-CZ" dirty="0" err="1" smtClean="0"/>
              <a:t>was</a:t>
            </a:r>
            <a:r>
              <a:rPr lang="cs-CZ" dirty="0" smtClean="0"/>
              <a:t> </a:t>
            </a:r>
            <a:r>
              <a:rPr lang="cs-CZ" dirty="0" err="1" smtClean="0"/>
              <a:t>recomended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also</a:t>
            </a:r>
            <a:r>
              <a:rPr lang="cs-CZ" dirty="0" smtClean="0"/>
              <a:t> </a:t>
            </a:r>
            <a:r>
              <a:rPr lang="cs-CZ" dirty="0" err="1" smtClean="0"/>
              <a:t>some</a:t>
            </a:r>
            <a:r>
              <a:rPr lang="cs-CZ" dirty="0" smtClean="0"/>
              <a:t> </a:t>
            </a:r>
            <a:r>
              <a:rPr lang="cs-CZ" dirty="0" err="1" smtClean="0"/>
              <a:t>tools</a:t>
            </a:r>
            <a:r>
              <a:rPr lang="cs-CZ" dirty="0" smtClean="0"/>
              <a:t>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increase</a:t>
            </a:r>
            <a:r>
              <a:rPr lang="cs-CZ" dirty="0" smtClean="0"/>
              <a:t> </a:t>
            </a:r>
            <a:r>
              <a:rPr lang="cs-CZ" dirty="0" smtClean="0"/>
              <a:t>performance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machines</a:t>
            </a:r>
            <a:r>
              <a:rPr lang="cs-CZ" dirty="0" smtClean="0"/>
              <a:t>.</a:t>
            </a:r>
          </a:p>
          <a:p>
            <a:pPr>
              <a:buFont typeface="Arial" pitchFamily="34" charset="0"/>
              <a:buChar char="•"/>
            </a:pPr>
            <a:endParaRPr lang="cs-CZ" dirty="0" smtClean="0"/>
          </a:p>
          <a:p>
            <a:pPr>
              <a:buFont typeface="Arial" pitchFamily="34" charset="0"/>
              <a:buChar char="•"/>
            </a:pPr>
            <a:r>
              <a:rPr lang="cs-CZ" dirty="0" err="1" smtClean="0"/>
              <a:t>Companies</a:t>
            </a:r>
            <a:r>
              <a:rPr lang="cs-CZ" dirty="0" smtClean="0"/>
              <a:t> </a:t>
            </a:r>
            <a:r>
              <a:rPr lang="cs-CZ" dirty="0" err="1" smtClean="0"/>
              <a:t>got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tips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short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long</a:t>
            </a:r>
            <a:r>
              <a:rPr lang="cs-CZ" dirty="0" smtClean="0"/>
              <a:t> </a:t>
            </a:r>
            <a:r>
              <a:rPr lang="cs-CZ" dirty="0" err="1" smtClean="0"/>
              <a:t>therm</a:t>
            </a:r>
            <a:r>
              <a:rPr lang="cs-CZ" dirty="0" smtClean="0"/>
              <a:t> </a:t>
            </a:r>
            <a:r>
              <a:rPr lang="cs-CZ" dirty="0" err="1" smtClean="0"/>
              <a:t>improvement</a:t>
            </a:r>
            <a:r>
              <a:rPr lang="cs-CZ" dirty="0" smtClean="0"/>
              <a:t> </a:t>
            </a:r>
            <a:r>
              <a:rPr lang="cs-CZ" dirty="0" err="1" smtClean="0"/>
              <a:t>but</a:t>
            </a:r>
            <a:r>
              <a:rPr lang="cs-CZ" dirty="0" smtClean="0"/>
              <a:t> </a:t>
            </a:r>
            <a:r>
              <a:rPr lang="cs-CZ" dirty="0" err="1" smtClean="0"/>
              <a:t>based</a:t>
            </a:r>
            <a:r>
              <a:rPr lang="cs-CZ" dirty="0" smtClean="0"/>
              <a:t> </a:t>
            </a:r>
            <a:r>
              <a:rPr lang="cs-CZ" dirty="0" err="1" smtClean="0"/>
              <a:t>only</a:t>
            </a:r>
            <a:r>
              <a:rPr lang="cs-CZ" dirty="0" smtClean="0"/>
              <a:t> on </a:t>
            </a:r>
            <a:r>
              <a:rPr lang="cs-CZ" dirty="0" err="1" smtClean="0"/>
              <a:t>short</a:t>
            </a:r>
            <a:r>
              <a:rPr lang="cs-CZ" dirty="0" smtClean="0"/>
              <a:t> </a:t>
            </a:r>
            <a:r>
              <a:rPr lang="cs-CZ" dirty="0" err="1" smtClean="0"/>
              <a:t>observations</a:t>
            </a:r>
            <a:endParaRPr lang="cs-CZ" dirty="0" smtClean="0"/>
          </a:p>
          <a:p>
            <a:pPr>
              <a:buFont typeface="Arial" pitchFamily="34" charset="0"/>
              <a:buChar char="•"/>
            </a:pPr>
            <a:endParaRPr lang="cs-CZ" dirty="0" smtClean="0"/>
          </a:p>
          <a:p>
            <a:pPr>
              <a:buFont typeface="Arial" pitchFamily="34" charset="0"/>
              <a:buChar char="•"/>
            </a:pP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group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future</a:t>
            </a:r>
            <a:r>
              <a:rPr lang="cs-CZ" dirty="0" smtClean="0"/>
              <a:t> </a:t>
            </a:r>
            <a:r>
              <a:rPr lang="cs-CZ" dirty="0" err="1" smtClean="0"/>
              <a:t>trainers</a:t>
            </a:r>
            <a:r>
              <a:rPr lang="cs-CZ" dirty="0" smtClean="0"/>
              <a:t> </a:t>
            </a:r>
            <a:r>
              <a:rPr lang="cs-CZ" dirty="0" err="1" smtClean="0"/>
              <a:t>passed</a:t>
            </a:r>
            <a:r>
              <a:rPr lang="cs-CZ" dirty="0" smtClean="0"/>
              <a:t> </a:t>
            </a:r>
            <a:r>
              <a:rPr lang="cs-CZ" dirty="0" err="1" smtClean="0"/>
              <a:t>through</a:t>
            </a:r>
            <a:r>
              <a:rPr lang="cs-CZ" dirty="0" smtClean="0"/>
              <a:t> </a:t>
            </a:r>
            <a:r>
              <a:rPr lang="cs-CZ" dirty="0" err="1" smtClean="0"/>
              <a:t>starting</a:t>
            </a:r>
            <a:r>
              <a:rPr lang="cs-CZ" dirty="0" smtClean="0"/>
              <a:t> </a:t>
            </a:r>
            <a:r>
              <a:rPr lang="cs-CZ" dirty="0" err="1" smtClean="0"/>
              <a:t>theoretical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practical</a:t>
            </a:r>
            <a:r>
              <a:rPr lang="cs-CZ" dirty="0" smtClean="0"/>
              <a:t> </a:t>
            </a:r>
            <a:r>
              <a:rPr lang="cs-CZ" dirty="0" err="1" smtClean="0"/>
              <a:t>training</a:t>
            </a:r>
            <a:r>
              <a:rPr lang="cs-CZ" dirty="0" smtClean="0"/>
              <a:t>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was</a:t>
            </a:r>
            <a:r>
              <a:rPr lang="cs-CZ" dirty="0" smtClean="0"/>
              <a:t> proved in </a:t>
            </a:r>
            <a:r>
              <a:rPr lang="cs-CZ" dirty="0" err="1" smtClean="0"/>
              <a:t>companies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some</a:t>
            </a:r>
            <a:r>
              <a:rPr lang="cs-CZ" dirty="0" smtClean="0"/>
              <a:t> </a:t>
            </a:r>
            <a:r>
              <a:rPr lang="cs-CZ" dirty="0" err="1" smtClean="0"/>
              <a:t>imrovements</a:t>
            </a:r>
            <a:r>
              <a:rPr lang="cs-CZ" dirty="0" smtClean="0"/>
              <a:t> </a:t>
            </a:r>
            <a:r>
              <a:rPr lang="cs-CZ" dirty="0" err="1" smtClean="0"/>
              <a:t>implemented</a:t>
            </a:r>
            <a:endParaRPr lang="cs-CZ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 bwMode="auto">
          <a:xfrm>
            <a:off x="2714624" y="1714500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4400" dirty="0">
              <a:solidFill>
                <a:srgbClr val="0056AC"/>
              </a:solidFill>
              <a:latin typeface="+mj-lt"/>
              <a:cs typeface="Arial" charset="0"/>
            </a:endParaRPr>
          </a:p>
        </p:txBody>
      </p:sp>
      <p:sp>
        <p:nvSpPr>
          <p:cNvPr id="11" name="Untertitel 2"/>
          <p:cNvSpPr txBox="1">
            <a:spLocks/>
          </p:cNvSpPr>
          <p:nvPr/>
        </p:nvSpPr>
        <p:spPr bwMode="auto">
          <a:xfrm>
            <a:off x="2301552" y="6618288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de-DE" sz="700" dirty="0">
                <a:solidFill>
                  <a:srgbClr val="0056AC"/>
                </a:solidFill>
                <a:cs typeface="Arial" charset="0"/>
              </a:rPr>
              <a:t>Marie-Curie-Str. 20 | 66953 Pirmasens | Germany |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Phone: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+49 6331 145334 0 | Fax: +49 6331 145334 30 | E-Mail: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info@isc-germany.com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| Web: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www.isc-germany.com</a:t>
            </a:r>
            <a:endParaRPr lang="de-DE" sz="700" dirty="0">
              <a:solidFill>
                <a:srgbClr val="0056AC"/>
              </a:solidFill>
              <a:cs typeface="Arial" charset="0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 bwMode="auto">
          <a:xfrm>
            <a:off x="2714624" y="1719858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4400" b="1" dirty="0">
              <a:solidFill>
                <a:srgbClr val="0056AC"/>
              </a:solidFill>
              <a:latin typeface="Cambria" pitchFamily="18" charset="0"/>
              <a:cs typeface="Arial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71406" y="1500174"/>
            <a:ext cx="885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 err="1" smtClean="0">
                <a:solidFill>
                  <a:srgbClr val="0056AC"/>
                </a:solidFill>
              </a:rPr>
              <a:t>Main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observations</a:t>
            </a:r>
            <a:endParaRPr lang="en-US" sz="3600" dirty="0">
              <a:solidFill>
                <a:srgbClr val="0056AC"/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214282" y="2786058"/>
            <a:ext cx="89297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/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</p:txBody>
      </p:sp>
      <p:sp>
        <p:nvSpPr>
          <p:cNvPr id="9" name="TextovéPole 8"/>
          <p:cNvSpPr txBox="1"/>
          <p:nvPr/>
        </p:nvSpPr>
        <p:spPr>
          <a:xfrm>
            <a:off x="285720" y="2214554"/>
            <a:ext cx="864399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 smtClean="0"/>
              <a:t> </a:t>
            </a:r>
            <a:r>
              <a:rPr lang="cs-CZ" dirty="0" err="1" smtClean="0"/>
              <a:t>Cutting</a:t>
            </a:r>
            <a:r>
              <a:rPr lang="cs-CZ" dirty="0" smtClean="0"/>
              <a:t> </a:t>
            </a:r>
            <a:r>
              <a:rPr lang="cs-CZ" dirty="0" err="1" smtClean="0"/>
              <a:t>departments</a:t>
            </a:r>
            <a:r>
              <a:rPr lang="cs-CZ" dirty="0" smtClean="0"/>
              <a:t> – </a:t>
            </a:r>
          </a:p>
          <a:p>
            <a:r>
              <a:rPr lang="cs-CZ" dirty="0" smtClean="0"/>
              <a:t>  - not </a:t>
            </a:r>
            <a:r>
              <a:rPr lang="cs-CZ" dirty="0" err="1" smtClean="0"/>
              <a:t>existing</a:t>
            </a:r>
            <a:r>
              <a:rPr lang="cs-CZ" dirty="0" smtClean="0"/>
              <a:t> </a:t>
            </a:r>
            <a:r>
              <a:rPr lang="cs-CZ" dirty="0" err="1" smtClean="0"/>
              <a:t>quality</a:t>
            </a:r>
            <a:r>
              <a:rPr lang="cs-CZ" dirty="0" smtClean="0"/>
              <a:t> </a:t>
            </a:r>
            <a:r>
              <a:rPr lang="cs-CZ" dirty="0" err="1" smtClean="0"/>
              <a:t>cutting</a:t>
            </a:r>
            <a:r>
              <a:rPr lang="cs-CZ" dirty="0" smtClean="0"/>
              <a:t> </a:t>
            </a:r>
            <a:r>
              <a:rPr lang="cs-CZ" dirty="0" err="1" smtClean="0"/>
              <a:t>dies</a:t>
            </a:r>
            <a:r>
              <a:rPr lang="cs-CZ" dirty="0" smtClean="0"/>
              <a:t> </a:t>
            </a:r>
            <a:r>
              <a:rPr lang="cs-CZ" dirty="0" err="1" smtClean="0"/>
              <a:t>producer</a:t>
            </a:r>
            <a:endParaRPr lang="cs-CZ" dirty="0" smtClean="0"/>
          </a:p>
          <a:p>
            <a:r>
              <a:rPr lang="cs-CZ" dirty="0" smtClean="0"/>
              <a:t>  - </a:t>
            </a:r>
            <a:r>
              <a:rPr lang="cs-CZ" dirty="0" err="1" smtClean="0"/>
              <a:t>low</a:t>
            </a:r>
            <a:r>
              <a:rPr lang="cs-CZ" dirty="0" smtClean="0"/>
              <a:t> </a:t>
            </a:r>
            <a:r>
              <a:rPr lang="cs-CZ" dirty="0" err="1" smtClean="0"/>
              <a:t>quality</a:t>
            </a:r>
            <a:r>
              <a:rPr lang="cs-CZ" dirty="0" smtClean="0"/>
              <a:t> </a:t>
            </a:r>
            <a:r>
              <a:rPr lang="cs-CZ" dirty="0" err="1" smtClean="0"/>
              <a:t>cutting</a:t>
            </a:r>
            <a:r>
              <a:rPr lang="cs-CZ" dirty="0" smtClean="0"/>
              <a:t> </a:t>
            </a:r>
            <a:r>
              <a:rPr lang="cs-CZ" dirty="0" err="1" smtClean="0"/>
              <a:t>dies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not </a:t>
            </a:r>
            <a:r>
              <a:rPr lang="cs-CZ" dirty="0" err="1" smtClean="0"/>
              <a:t>perfect</a:t>
            </a:r>
            <a:r>
              <a:rPr lang="cs-CZ" dirty="0" smtClean="0"/>
              <a:t> </a:t>
            </a:r>
            <a:r>
              <a:rPr lang="cs-CZ" dirty="0" err="1" smtClean="0"/>
              <a:t>process</a:t>
            </a:r>
            <a:r>
              <a:rPr lang="cs-CZ" dirty="0" smtClean="0"/>
              <a:t>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shorten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durability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cutting</a:t>
            </a:r>
            <a:r>
              <a:rPr lang="cs-CZ" dirty="0" smtClean="0"/>
              <a:t> </a:t>
            </a:r>
            <a:r>
              <a:rPr lang="cs-CZ" dirty="0" err="1" smtClean="0"/>
              <a:t>blocks</a:t>
            </a:r>
            <a:r>
              <a:rPr lang="cs-CZ" dirty="0" smtClean="0"/>
              <a:t>, </a:t>
            </a:r>
            <a:r>
              <a:rPr lang="cs-CZ" dirty="0" err="1" smtClean="0"/>
              <a:t>machines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knives</a:t>
            </a:r>
            <a:r>
              <a:rPr lang="cs-CZ" dirty="0" smtClean="0"/>
              <a:t>.  </a:t>
            </a:r>
          </a:p>
          <a:p>
            <a:r>
              <a:rPr lang="cs-CZ" dirty="0" smtClean="0"/>
              <a:t>  - </a:t>
            </a:r>
            <a:r>
              <a:rPr lang="cs-CZ" dirty="0" err="1" smtClean="0"/>
              <a:t>low</a:t>
            </a:r>
            <a:r>
              <a:rPr lang="cs-CZ" dirty="0" smtClean="0"/>
              <a:t> </a:t>
            </a:r>
            <a:r>
              <a:rPr lang="cs-CZ" dirty="0" err="1" smtClean="0"/>
              <a:t>quality</a:t>
            </a:r>
            <a:r>
              <a:rPr lang="cs-CZ" dirty="0" smtClean="0"/>
              <a:t> 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skiving</a:t>
            </a:r>
            <a:r>
              <a:rPr lang="cs-CZ" dirty="0" smtClean="0"/>
              <a:t>, not </a:t>
            </a:r>
            <a:r>
              <a:rPr lang="cs-CZ" dirty="0" err="1" smtClean="0"/>
              <a:t>available</a:t>
            </a:r>
            <a:r>
              <a:rPr lang="cs-CZ" dirty="0" smtClean="0"/>
              <a:t> basic </a:t>
            </a:r>
            <a:r>
              <a:rPr lang="cs-CZ" dirty="0" err="1" smtClean="0"/>
              <a:t>consumption</a:t>
            </a:r>
            <a:r>
              <a:rPr lang="cs-CZ" dirty="0" smtClean="0"/>
              <a:t> </a:t>
            </a:r>
            <a:r>
              <a:rPr lang="cs-CZ" dirty="0" err="1" smtClean="0"/>
              <a:t>parts</a:t>
            </a:r>
            <a:endParaRPr lang="cs-CZ" dirty="0" smtClean="0"/>
          </a:p>
          <a:p>
            <a:endParaRPr lang="cs-CZ" dirty="0" smtClean="0"/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 </a:t>
            </a:r>
            <a:r>
              <a:rPr lang="cs-CZ" dirty="0" err="1" smtClean="0"/>
              <a:t>Stitching</a:t>
            </a:r>
            <a:r>
              <a:rPr lang="cs-CZ" dirty="0" smtClean="0"/>
              <a:t> </a:t>
            </a:r>
            <a:r>
              <a:rPr lang="cs-CZ" dirty="0" err="1" smtClean="0"/>
              <a:t>departments</a:t>
            </a:r>
            <a:r>
              <a:rPr lang="cs-CZ" dirty="0" smtClean="0"/>
              <a:t> – </a:t>
            </a:r>
          </a:p>
          <a:p>
            <a:r>
              <a:rPr lang="cs-CZ" dirty="0" smtClean="0"/>
              <a:t>  -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biggest</a:t>
            </a:r>
            <a:r>
              <a:rPr lang="cs-CZ" dirty="0" smtClean="0"/>
              <a:t> </a:t>
            </a:r>
            <a:r>
              <a:rPr lang="cs-CZ" dirty="0" err="1" smtClean="0"/>
              <a:t>weakness</a:t>
            </a:r>
            <a:r>
              <a:rPr lang="cs-CZ" dirty="0" smtClean="0"/>
              <a:t> </a:t>
            </a:r>
            <a:r>
              <a:rPr lang="cs-CZ" dirty="0" err="1" smtClean="0"/>
              <a:t>starting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organization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stitching</a:t>
            </a:r>
            <a:r>
              <a:rPr lang="cs-CZ" dirty="0" smtClean="0"/>
              <a:t> department</a:t>
            </a:r>
          </a:p>
          <a:p>
            <a:r>
              <a:rPr lang="cs-CZ" dirty="0" smtClean="0"/>
              <a:t>  - not </a:t>
            </a:r>
            <a:r>
              <a:rPr lang="cs-CZ" dirty="0" err="1" smtClean="0"/>
              <a:t>available</a:t>
            </a:r>
            <a:r>
              <a:rPr lang="cs-CZ" dirty="0" smtClean="0"/>
              <a:t> </a:t>
            </a:r>
            <a:r>
              <a:rPr lang="cs-CZ" dirty="0" err="1" smtClean="0"/>
              <a:t>multiskill</a:t>
            </a:r>
            <a:r>
              <a:rPr lang="cs-CZ" dirty="0" smtClean="0"/>
              <a:t> </a:t>
            </a:r>
            <a:r>
              <a:rPr lang="cs-CZ" dirty="0" err="1" smtClean="0"/>
              <a:t>workers</a:t>
            </a:r>
            <a:r>
              <a:rPr lang="cs-CZ" dirty="0" smtClean="0"/>
              <a:t> </a:t>
            </a:r>
          </a:p>
          <a:p>
            <a:r>
              <a:rPr lang="cs-CZ" dirty="0" smtClean="0"/>
              <a:t>  - </a:t>
            </a:r>
            <a:r>
              <a:rPr lang="cs-CZ" dirty="0" err="1" smtClean="0"/>
              <a:t>cleanness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working</a:t>
            </a:r>
            <a:r>
              <a:rPr lang="cs-CZ" dirty="0" smtClean="0"/>
              <a:t> </a:t>
            </a:r>
            <a:r>
              <a:rPr lang="cs-CZ" dirty="0" err="1" smtClean="0"/>
              <a:t>places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selection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glue</a:t>
            </a:r>
            <a:r>
              <a:rPr lang="cs-CZ" dirty="0" smtClean="0"/>
              <a:t> </a:t>
            </a:r>
            <a:r>
              <a:rPr lang="cs-CZ" dirty="0" err="1" smtClean="0"/>
              <a:t>application</a:t>
            </a:r>
            <a:r>
              <a:rPr lang="cs-CZ" dirty="0" smtClean="0"/>
              <a:t> </a:t>
            </a:r>
            <a:r>
              <a:rPr lang="cs-CZ" dirty="0" err="1" smtClean="0"/>
              <a:t>tools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glues</a:t>
            </a:r>
            <a:endParaRPr lang="cs-CZ" dirty="0" smtClean="0"/>
          </a:p>
          <a:p>
            <a:r>
              <a:rPr lang="cs-CZ" dirty="0" smtClean="0"/>
              <a:t>  - </a:t>
            </a:r>
            <a:r>
              <a:rPr lang="cs-CZ" dirty="0" err="1" smtClean="0"/>
              <a:t>production</a:t>
            </a:r>
            <a:r>
              <a:rPr lang="cs-CZ" dirty="0" smtClean="0"/>
              <a:t> </a:t>
            </a:r>
            <a:r>
              <a:rPr lang="cs-CZ" dirty="0" err="1" smtClean="0"/>
              <a:t>flow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not </a:t>
            </a:r>
            <a:r>
              <a:rPr lang="cs-CZ" dirty="0" err="1" smtClean="0"/>
              <a:t>legible</a:t>
            </a:r>
            <a:r>
              <a:rPr lang="cs-CZ" dirty="0" smtClean="0"/>
              <a:t>, </a:t>
            </a:r>
            <a:r>
              <a:rPr lang="cs-CZ" dirty="0" err="1" smtClean="0"/>
              <a:t>bottle</a:t>
            </a:r>
            <a:r>
              <a:rPr lang="cs-CZ" dirty="0" smtClean="0"/>
              <a:t> </a:t>
            </a:r>
            <a:r>
              <a:rPr lang="cs-CZ" dirty="0" err="1" smtClean="0"/>
              <a:t>neck</a:t>
            </a:r>
            <a:r>
              <a:rPr lang="cs-CZ" dirty="0" smtClean="0"/>
              <a:t> </a:t>
            </a:r>
            <a:r>
              <a:rPr lang="cs-CZ" dirty="0" err="1" smtClean="0"/>
              <a:t>should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seen</a:t>
            </a:r>
            <a:r>
              <a:rPr lang="cs-CZ" dirty="0" smtClean="0"/>
              <a:t> </a:t>
            </a:r>
            <a:r>
              <a:rPr lang="cs-CZ" dirty="0" err="1" smtClean="0"/>
              <a:t>immediately</a:t>
            </a:r>
            <a:r>
              <a:rPr lang="cs-CZ" dirty="0" smtClean="0"/>
              <a:t> as </a:t>
            </a:r>
            <a:r>
              <a:rPr lang="cs-CZ" dirty="0" err="1" smtClean="0"/>
              <a:t>well</a:t>
            </a:r>
            <a:r>
              <a:rPr lang="cs-CZ" dirty="0" smtClean="0"/>
              <a:t> as not </a:t>
            </a:r>
            <a:r>
              <a:rPr lang="cs-CZ" dirty="0" err="1" smtClean="0"/>
              <a:t>balanced</a:t>
            </a:r>
            <a:r>
              <a:rPr lang="cs-CZ" dirty="0" smtClean="0"/>
              <a:t> line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 bwMode="auto">
          <a:xfrm>
            <a:off x="2714624" y="1714500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4400" dirty="0">
              <a:solidFill>
                <a:srgbClr val="0056AC"/>
              </a:solidFill>
              <a:latin typeface="+mj-lt"/>
              <a:cs typeface="Arial" charset="0"/>
            </a:endParaRPr>
          </a:p>
        </p:txBody>
      </p:sp>
      <p:sp>
        <p:nvSpPr>
          <p:cNvPr id="11" name="Untertitel 2"/>
          <p:cNvSpPr txBox="1">
            <a:spLocks/>
          </p:cNvSpPr>
          <p:nvPr/>
        </p:nvSpPr>
        <p:spPr bwMode="auto">
          <a:xfrm>
            <a:off x="2301552" y="6618288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de-DE" sz="700" dirty="0">
                <a:solidFill>
                  <a:srgbClr val="0056AC"/>
                </a:solidFill>
                <a:cs typeface="Arial" charset="0"/>
              </a:rPr>
              <a:t>Marie-Curie-Str. 20 | 66953 Pirmasens | Germany |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Phone: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+49 6331 145334 0 | Fax: +49 6331 145334 30 | E-Mail: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info@isc-germany.com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| Web: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www.isc-germany.com</a:t>
            </a:r>
            <a:endParaRPr lang="de-DE" sz="700" dirty="0">
              <a:solidFill>
                <a:srgbClr val="0056AC"/>
              </a:solidFill>
              <a:cs typeface="Arial" charset="0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 bwMode="auto">
          <a:xfrm>
            <a:off x="2714624" y="1719858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4400" b="1" dirty="0">
              <a:solidFill>
                <a:srgbClr val="0056AC"/>
              </a:solidFill>
              <a:latin typeface="Cambria" pitchFamily="18" charset="0"/>
              <a:cs typeface="Arial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71406" y="1500174"/>
            <a:ext cx="885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 err="1" smtClean="0">
                <a:solidFill>
                  <a:srgbClr val="0056AC"/>
                </a:solidFill>
              </a:rPr>
              <a:t>Main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observations</a:t>
            </a:r>
            <a:endParaRPr lang="en-US" sz="3600" dirty="0">
              <a:solidFill>
                <a:srgbClr val="0056AC"/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214282" y="2786058"/>
            <a:ext cx="89297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/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</p:txBody>
      </p:sp>
      <p:sp>
        <p:nvSpPr>
          <p:cNvPr id="9" name="TextovéPole 8"/>
          <p:cNvSpPr txBox="1"/>
          <p:nvPr/>
        </p:nvSpPr>
        <p:spPr>
          <a:xfrm>
            <a:off x="285720" y="2214554"/>
            <a:ext cx="864399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  - </a:t>
            </a:r>
            <a:r>
              <a:rPr lang="cs-CZ" dirty="0" err="1" smtClean="0"/>
              <a:t>preventive</a:t>
            </a:r>
            <a:r>
              <a:rPr lang="cs-CZ" dirty="0" smtClean="0"/>
              <a:t> </a:t>
            </a:r>
            <a:r>
              <a:rPr lang="cs-CZ" dirty="0" err="1" smtClean="0"/>
              <a:t>maintenance</a:t>
            </a:r>
            <a:endParaRPr lang="cs-CZ" dirty="0" smtClean="0"/>
          </a:p>
          <a:p>
            <a:endParaRPr lang="cs-CZ" dirty="0" smtClean="0"/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 </a:t>
            </a:r>
            <a:r>
              <a:rPr lang="cs-CZ" dirty="0" err="1" smtClean="0"/>
              <a:t>Making</a:t>
            </a:r>
            <a:r>
              <a:rPr lang="cs-CZ" dirty="0" smtClean="0"/>
              <a:t> </a:t>
            </a:r>
            <a:r>
              <a:rPr lang="cs-CZ" dirty="0" err="1" smtClean="0"/>
              <a:t>rooms</a:t>
            </a:r>
            <a:endParaRPr lang="cs-CZ" dirty="0" smtClean="0"/>
          </a:p>
          <a:p>
            <a:r>
              <a:rPr lang="cs-CZ" dirty="0" smtClean="0"/>
              <a:t>  - </a:t>
            </a:r>
            <a:r>
              <a:rPr lang="cs-CZ" dirty="0" smtClean="0"/>
              <a:t>not </a:t>
            </a:r>
            <a:r>
              <a:rPr lang="cs-CZ" dirty="0" err="1" smtClean="0"/>
              <a:t>correct</a:t>
            </a:r>
            <a:r>
              <a:rPr lang="cs-CZ" dirty="0" smtClean="0"/>
              <a:t> </a:t>
            </a:r>
            <a:r>
              <a:rPr lang="cs-CZ" dirty="0" err="1" smtClean="0"/>
              <a:t>decisions</a:t>
            </a:r>
            <a:r>
              <a:rPr lang="cs-CZ" dirty="0" smtClean="0"/>
              <a:t> </a:t>
            </a:r>
            <a:r>
              <a:rPr lang="cs-CZ" dirty="0" err="1" smtClean="0"/>
              <a:t>done</a:t>
            </a:r>
            <a:r>
              <a:rPr lang="cs-CZ" dirty="0" smtClean="0"/>
              <a:t> in </a:t>
            </a:r>
            <a:r>
              <a:rPr lang="cs-CZ" dirty="0" err="1" smtClean="0"/>
              <a:t>machines</a:t>
            </a:r>
            <a:r>
              <a:rPr lang="cs-CZ" dirty="0" smtClean="0"/>
              <a:t> </a:t>
            </a:r>
            <a:r>
              <a:rPr lang="cs-CZ" dirty="0" err="1" smtClean="0"/>
              <a:t>adjustments</a:t>
            </a:r>
            <a:endParaRPr lang="cs-CZ" dirty="0" smtClean="0"/>
          </a:p>
          <a:p>
            <a:r>
              <a:rPr lang="cs-CZ" dirty="0" smtClean="0"/>
              <a:t>  - not </a:t>
            </a:r>
            <a:r>
              <a:rPr lang="cs-CZ" dirty="0" err="1" smtClean="0"/>
              <a:t>awailable</a:t>
            </a:r>
            <a:r>
              <a:rPr lang="cs-CZ" dirty="0" smtClean="0"/>
              <a:t> basic variety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hand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consumption</a:t>
            </a:r>
            <a:r>
              <a:rPr lang="cs-CZ" dirty="0" smtClean="0"/>
              <a:t> </a:t>
            </a:r>
            <a:r>
              <a:rPr lang="cs-CZ" dirty="0" err="1" smtClean="0"/>
              <a:t>tools</a:t>
            </a:r>
            <a:r>
              <a:rPr lang="cs-CZ" dirty="0" smtClean="0"/>
              <a:t> (</a:t>
            </a:r>
            <a:r>
              <a:rPr lang="cs-CZ" dirty="0" err="1" smtClean="0"/>
              <a:t>brushes</a:t>
            </a:r>
            <a:r>
              <a:rPr lang="cs-CZ" dirty="0" smtClean="0"/>
              <a:t>, </a:t>
            </a:r>
            <a:r>
              <a:rPr lang="cs-CZ" dirty="0" err="1" smtClean="0"/>
              <a:t>roughing</a:t>
            </a:r>
            <a:r>
              <a:rPr lang="cs-CZ" dirty="0" smtClean="0"/>
              <a:t>   </a:t>
            </a:r>
            <a:r>
              <a:rPr lang="cs-CZ" dirty="0" err="1" smtClean="0"/>
              <a:t>tools</a:t>
            </a:r>
            <a:r>
              <a:rPr lang="cs-CZ" dirty="0" smtClean="0"/>
              <a:t>, </a:t>
            </a:r>
            <a:r>
              <a:rPr lang="cs-CZ" dirty="0" err="1" smtClean="0"/>
              <a:t>glue</a:t>
            </a:r>
            <a:r>
              <a:rPr lang="cs-CZ" dirty="0" smtClean="0"/>
              <a:t> </a:t>
            </a:r>
            <a:r>
              <a:rPr lang="cs-CZ" dirty="0" err="1" smtClean="0"/>
              <a:t>pots</a:t>
            </a:r>
            <a:r>
              <a:rPr lang="cs-CZ" dirty="0" smtClean="0"/>
              <a:t>, </a:t>
            </a:r>
            <a:r>
              <a:rPr lang="cs-CZ" dirty="0" err="1" smtClean="0"/>
              <a:t>moulds</a:t>
            </a:r>
            <a:r>
              <a:rPr lang="cs-CZ" dirty="0" smtClean="0"/>
              <a:t>)</a:t>
            </a:r>
          </a:p>
          <a:p>
            <a:r>
              <a:rPr lang="cs-CZ" dirty="0" smtClean="0"/>
              <a:t>  - </a:t>
            </a:r>
            <a:r>
              <a:rPr lang="cs-CZ" dirty="0" err="1" smtClean="0"/>
              <a:t>missing</a:t>
            </a:r>
            <a:r>
              <a:rPr lang="cs-CZ" dirty="0" smtClean="0"/>
              <a:t> </a:t>
            </a:r>
            <a:r>
              <a:rPr lang="cs-CZ" dirty="0" err="1" smtClean="0"/>
              <a:t>preventive</a:t>
            </a:r>
            <a:r>
              <a:rPr lang="cs-CZ" dirty="0" smtClean="0"/>
              <a:t> </a:t>
            </a:r>
            <a:r>
              <a:rPr lang="cs-CZ" dirty="0" err="1" smtClean="0"/>
              <a:t>maintenance</a:t>
            </a:r>
            <a:r>
              <a:rPr lang="cs-CZ" dirty="0" smtClean="0"/>
              <a:t>, </a:t>
            </a:r>
            <a:r>
              <a:rPr lang="cs-CZ" dirty="0" err="1" smtClean="0"/>
              <a:t>adjustmend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smooth</a:t>
            </a:r>
            <a:r>
              <a:rPr lang="cs-CZ" dirty="0" smtClean="0"/>
              <a:t> </a:t>
            </a:r>
            <a:r>
              <a:rPr lang="cs-CZ" dirty="0" err="1" smtClean="0"/>
              <a:t>movements</a:t>
            </a:r>
            <a:r>
              <a:rPr lang="cs-CZ" dirty="0" smtClean="0"/>
              <a:t>, </a:t>
            </a:r>
            <a:r>
              <a:rPr lang="cs-CZ" dirty="0" err="1" smtClean="0"/>
              <a:t>cleaning</a:t>
            </a:r>
            <a:endParaRPr lang="cs-CZ" dirty="0" smtClean="0"/>
          </a:p>
          <a:p>
            <a:r>
              <a:rPr lang="cs-CZ" dirty="0" smtClean="0"/>
              <a:t> </a:t>
            </a:r>
            <a:r>
              <a:rPr lang="cs-CZ" dirty="0" smtClean="0"/>
              <a:t> - </a:t>
            </a:r>
            <a:r>
              <a:rPr lang="cs-CZ" dirty="0" err="1" smtClean="0"/>
              <a:t>frequent</a:t>
            </a:r>
            <a:r>
              <a:rPr lang="cs-CZ" dirty="0" smtClean="0"/>
              <a:t> </a:t>
            </a:r>
            <a:r>
              <a:rPr lang="cs-CZ" dirty="0" err="1" smtClean="0"/>
              <a:t>mistakes</a:t>
            </a:r>
            <a:r>
              <a:rPr lang="cs-CZ" dirty="0" smtClean="0"/>
              <a:t> in </a:t>
            </a:r>
            <a:r>
              <a:rPr lang="cs-CZ" dirty="0" err="1" smtClean="0"/>
              <a:t>connections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sole </a:t>
            </a:r>
            <a:r>
              <a:rPr lang="cs-CZ" dirty="0" err="1" smtClean="0"/>
              <a:t>presses</a:t>
            </a:r>
            <a:r>
              <a:rPr lang="cs-CZ" dirty="0" smtClean="0"/>
              <a:t> to </a:t>
            </a:r>
            <a:r>
              <a:rPr lang="cs-CZ" dirty="0" err="1" smtClean="0"/>
              <a:t>compressed</a:t>
            </a:r>
            <a:r>
              <a:rPr lang="cs-CZ" dirty="0" smtClean="0"/>
              <a:t> </a:t>
            </a:r>
            <a:r>
              <a:rPr lang="cs-CZ" dirty="0" err="1" smtClean="0"/>
              <a:t>air</a:t>
            </a:r>
            <a:r>
              <a:rPr lang="cs-CZ" dirty="0" smtClean="0"/>
              <a:t> = </a:t>
            </a:r>
            <a:r>
              <a:rPr lang="cs-CZ" dirty="0" err="1" smtClean="0"/>
              <a:t>wrong</a:t>
            </a:r>
            <a:r>
              <a:rPr lang="cs-CZ" dirty="0" smtClean="0"/>
              <a:t> </a:t>
            </a:r>
            <a:r>
              <a:rPr lang="cs-CZ" dirty="0" err="1" smtClean="0"/>
              <a:t>timing</a:t>
            </a:r>
            <a:endParaRPr lang="cs-CZ" dirty="0" smtClean="0"/>
          </a:p>
          <a:p>
            <a:r>
              <a:rPr lang="cs-CZ" dirty="0" smtClean="0"/>
              <a:t> </a:t>
            </a:r>
            <a:r>
              <a:rPr lang="cs-CZ" dirty="0" smtClean="0"/>
              <a:t> - </a:t>
            </a:r>
            <a:r>
              <a:rPr lang="cs-CZ" dirty="0" err="1" smtClean="0"/>
              <a:t>big</a:t>
            </a:r>
            <a:r>
              <a:rPr lang="cs-CZ" dirty="0" smtClean="0"/>
              <a:t> </a:t>
            </a:r>
            <a:r>
              <a:rPr lang="cs-CZ" dirty="0" err="1" smtClean="0"/>
              <a:t>wrincles</a:t>
            </a:r>
            <a:r>
              <a:rPr lang="cs-CZ" dirty="0" smtClean="0"/>
              <a:t> in front part</a:t>
            </a:r>
          </a:p>
          <a:p>
            <a:r>
              <a:rPr lang="cs-CZ" dirty="0" smtClean="0"/>
              <a:t> </a:t>
            </a:r>
            <a:r>
              <a:rPr lang="cs-CZ" dirty="0" smtClean="0"/>
              <a:t> - </a:t>
            </a:r>
            <a:r>
              <a:rPr lang="cs-CZ" dirty="0" err="1" smtClean="0"/>
              <a:t>damaged</a:t>
            </a:r>
            <a:r>
              <a:rPr lang="cs-CZ" dirty="0" smtClean="0"/>
              <a:t> </a:t>
            </a:r>
            <a:r>
              <a:rPr lang="cs-CZ" dirty="0" err="1" smtClean="0"/>
              <a:t>leather</a:t>
            </a:r>
            <a:r>
              <a:rPr lang="cs-CZ" dirty="0" smtClean="0"/>
              <a:t> </a:t>
            </a:r>
            <a:r>
              <a:rPr lang="cs-CZ" dirty="0" err="1" smtClean="0"/>
              <a:t>at</a:t>
            </a:r>
            <a:r>
              <a:rPr lang="cs-CZ" dirty="0" smtClean="0"/>
              <a:t> </a:t>
            </a:r>
            <a:r>
              <a:rPr lang="cs-CZ" dirty="0" err="1" smtClean="0"/>
              <a:t>roughing</a:t>
            </a:r>
            <a:endParaRPr lang="cs-CZ" dirty="0" smtClean="0"/>
          </a:p>
          <a:p>
            <a:r>
              <a:rPr lang="cs-CZ" dirty="0" smtClean="0"/>
              <a:t> </a:t>
            </a:r>
            <a:r>
              <a:rPr lang="cs-CZ" dirty="0" smtClean="0"/>
              <a:t> - </a:t>
            </a:r>
            <a:r>
              <a:rPr lang="cs-CZ" dirty="0" err="1" smtClean="0"/>
              <a:t>big</a:t>
            </a:r>
            <a:r>
              <a:rPr lang="cs-CZ" dirty="0" smtClean="0"/>
              <a:t> </a:t>
            </a:r>
            <a:r>
              <a:rPr lang="cs-CZ" dirty="0" err="1" smtClean="0"/>
              <a:t>quantity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glue</a:t>
            </a:r>
            <a:r>
              <a:rPr lang="cs-CZ" dirty="0" smtClean="0"/>
              <a:t> on </a:t>
            </a:r>
            <a:r>
              <a:rPr lang="cs-CZ" dirty="0" err="1" smtClean="0"/>
              <a:t>lasting</a:t>
            </a:r>
            <a:r>
              <a:rPr lang="cs-CZ" dirty="0" smtClean="0"/>
              <a:t> </a:t>
            </a:r>
            <a:r>
              <a:rPr lang="cs-CZ" dirty="0" err="1" smtClean="0"/>
              <a:t>margin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sole</a:t>
            </a:r>
          </a:p>
          <a:p>
            <a:r>
              <a:rPr lang="cs-CZ" dirty="0" smtClean="0"/>
              <a:t> </a:t>
            </a:r>
            <a:r>
              <a:rPr lang="cs-CZ" dirty="0" smtClean="0"/>
              <a:t> - </a:t>
            </a:r>
            <a:r>
              <a:rPr lang="cs-CZ" dirty="0" err="1" smtClean="0"/>
              <a:t>missing</a:t>
            </a:r>
            <a:r>
              <a:rPr lang="cs-CZ" dirty="0" smtClean="0"/>
              <a:t> </a:t>
            </a:r>
            <a:r>
              <a:rPr lang="cs-CZ" dirty="0" err="1" smtClean="0"/>
              <a:t>professional</a:t>
            </a:r>
            <a:r>
              <a:rPr lang="cs-CZ" dirty="0" smtClean="0"/>
              <a:t> hor </a:t>
            </a:r>
            <a:r>
              <a:rPr lang="cs-CZ" dirty="0" err="1" smtClean="0"/>
              <a:t>air</a:t>
            </a:r>
            <a:r>
              <a:rPr lang="cs-CZ" dirty="0" smtClean="0"/>
              <a:t> </a:t>
            </a:r>
            <a:r>
              <a:rPr lang="cs-CZ" dirty="0" err="1" smtClean="0"/>
              <a:t>blowers</a:t>
            </a:r>
            <a:r>
              <a:rPr lang="cs-CZ" dirty="0" smtClean="0"/>
              <a:t>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iron </a:t>
            </a:r>
            <a:r>
              <a:rPr lang="cs-CZ" dirty="0" err="1" smtClean="0"/>
              <a:t>some</a:t>
            </a:r>
            <a:r>
              <a:rPr lang="cs-CZ" dirty="0" smtClean="0"/>
              <a:t> </a:t>
            </a:r>
            <a:r>
              <a:rPr lang="cs-CZ" dirty="0" err="1" smtClean="0"/>
              <a:t>wrincles</a:t>
            </a:r>
            <a:r>
              <a:rPr lang="cs-CZ" dirty="0" smtClean="0"/>
              <a:t>  </a:t>
            </a:r>
          </a:p>
          <a:p>
            <a:r>
              <a:rPr lang="cs-CZ" dirty="0" smtClean="0"/>
              <a:t> </a:t>
            </a:r>
            <a:r>
              <a:rPr lang="cs-CZ" dirty="0" smtClean="0"/>
              <a:t> - </a:t>
            </a:r>
            <a:r>
              <a:rPr lang="cs-CZ" dirty="0" err="1" smtClean="0"/>
              <a:t>missing</a:t>
            </a:r>
            <a:r>
              <a:rPr lang="cs-CZ" dirty="0" smtClean="0"/>
              <a:t> variety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raughing</a:t>
            </a:r>
            <a:r>
              <a:rPr lang="cs-CZ" dirty="0" smtClean="0"/>
              <a:t> </a:t>
            </a:r>
            <a:r>
              <a:rPr lang="cs-CZ" dirty="0" err="1" smtClean="0"/>
              <a:t>tools</a:t>
            </a:r>
            <a:r>
              <a:rPr lang="cs-CZ" dirty="0" smtClean="0"/>
              <a:t> </a:t>
            </a:r>
            <a:r>
              <a:rPr lang="cs-CZ" dirty="0" smtClean="0"/>
              <a:t>- </a:t>
            </a:r>
            <a:r>
              <a:rPr lang="cs-CZ" dirty="0" err="1" smtClean="0"/>
              <a:t>sand</a:t>
            </a:r>
            <a:r>
              <a:rPr lang="cs-CZ" dirty="0" smtClean="0"/>
              <a:t> </a:t>
            </a:r>
            <a:r>
              <a:rPr lang="cs-CZ" dirty="0" err="1" smtClean="0"/>
              <a:t>papers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brushes</a:t>
            </a:r>
            <a:r>
              <a:rPr lang="cs-CZ" dirty="0" smtClean="0"/>
              <a:t> </a:t>
            </a:r>
          </a:p>
          <a:p>
            <a:r>
              <a:rPr lang="cs-CZ" dirty="0" smtClean="0"/>
              <a:t> </a:t>
            </a:r>
            <a:r>
              <a:rPr lang="cs-CZ" dirty="0" smtClean="0"/>
              <a:t> - 3-5sizes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flages</a:t>
            </a:r>
            <a:r>
              <a:rPr lang="cs-CZ" dirty="0" smtClean="0"/>
              <a:t> </a:t>
            </a:r>
            <a:r>
              <a:rPr lang="cs-CZ" dirty="0" err="1" smtClean="0"/>
              <a:t>hoding</a:t>
            </a:r>
            <a:r>
              <a:rPr lang="cs-CZ" dirty="0" smtClean="0"/>
              <a:t> </a:t>
            </a:r>
            <a:r>
              <a:rPr lang="cs-CZ" dirty="0" err="1" smtClean="0"/>
              <a:t>roughing</a:t>
            </a:r>
            <a:r>
              <a:rPr lang="cs-CZ" dirty="0" smtClean="0"/>
              <a:t> </a:t>
            </a:r>
            <a:r>
              <a:rPr lang="cs-CZ" dirty="0" err="1" smtClean="0"/>
              <a:t>brushes</a:t>
            </a:r>
            <a:r>
              <a:rPr lang="cs-CZ" dirty="0" smtClean="0"/>
              <a:t> </a:t>
            </a:r>
            <a:r>
              <a:rPr lang="cs-CZ" dirty="0" err="1" smtClean="0"/>
              <a:t>recomended</a:t>
            </a:r>
            <a:endParaRPr lang="cs-CZ" dirty="0" smtClean="0"/>
          </a:p>
          <a:p>
            <a:r>
              <a:rPr lang="cs-CZ" dirty="0" smtClean="0"/>
              <a:t> </a:t>
            </a: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 bwMode="auto">
          <a:xfrm>
            <a:off x="2714624" y="1714500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4400" dirty="0">
              <a:solidFill>
                <a:srgbClr val="0056AC"/>
              </a:solidFill>
              <a:latin typeface="+mj-lt"/>
              <a:cs typeface="Arial" charset="0"/>
            </a:endParaRPr>
          </a:p>
        </p:txBody>
      </p:sp>
      <p:sp>
        <p:nvSpPr>
          <p:cNvPr id="11" name="Untertitel 2"/>
          <p:cNvSpPr txBox="1">
            <a:spLocks/>
          </p:cNvSpPr>
          <p:nvPr/>
        </p:nvSpPr>
        <p:spPr bwMode="auto">
          <a:xfrm>
            <a:off x="2301552" y="6618288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de-DE" sz="700" dirty="0">
                <a:solidFill>
                  <a:srgbClr val="0056AC"/>
                </a:solidFill>
                <a:cs typeface="Arial" charset="0"/>
              </a:rPr>
              <a:t>Marie-Curie-Str. 20 | 66953 Pirmasens | Germany |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Phone: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+49 6331 145334 0 | Fax: +49 6331 145334 30 | E-Mail: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info@isc-germany.com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| Web: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www.isc-germany.com</a:t>
            </a:r>
            <a:endParaRPr lang="de-DE" sz="700" dirty="0">
              <a:solidFill>
                <a:srgbClr val="0056AC"/>
              </a:solidFill>
              <a:cs typeface="Arial" charset="0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 bwMode="auto">
          <a:xfrm>
            <a:off x="2714624" y="1719858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4400" b="1" dirty="0">
              <a:solidFill>
                <a:srgbClr val="0056AC"/>
              </a:solidFill>
              <a:latin typeface="Cambria" pitchFamily="18" charset="0"/>
              <a:cs typeface="Arial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71406" y="1500174"/>
            <a:ext cx="8858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 err="1" smtClean="0">
                <a:solidFill>
                  <a:srgbClr val="0056AC"/>
                </a:solidFill>
              </a:rPr>
              <a:t>Tips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and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suggestions</a:t>
            </a:r>
            <a:r>
              <a:rPr lang="cs-CZ" sz="3600" dirty="0" smtClean="0">
                <a:solidFill>
                  <a:srgbClr val="0056AC"/>
                </a:solidFill>
              </a:rPr>
              <a:t> to </a:t>
            </a:r>
            <a:r>
              <a:rPr lang="cs-CZ" sz="3600" dirty="0" err="1" smtClean="0">
                <a:solidFill>
                  <a:srgbClr val="0056AC"/>
                </a:solidFill>
              </a:rPr>
              <a:t>be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evaluated</a:t>
            </a:r>
            <a:r>
              <a:rPr lang="cs-CZ" sz="3600" dirty="0" smtClean="0">
                <a:solidFill>
                  <a:srgbClr val="0056AC"/>
                </a:solidFill>
              </a:rPr>
              <a:t> by </a:t>
            </a:r>
            <a:r>
              <a:rPr lang="cs-CZ" sz="3600" dirty="0" err="1" smtClean="0">
                <a:solidFill>
                  <a:srgbClr val="0056AC"/>
                </a:solidFill>
              </a:rPr>
              <a:t>local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authorities</a:t>
            </a:r>
            <a:endParaRPr lang="en-US" sz="3600" dirty="0">
              <a:solidFill>
                <a:srgbClr val="0056AC"/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214282" y="2786058"/>
            <a:ext cx="89297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</p:txBody>
      </p:sp>
      <p:sp>
        <p:nvSpPr>
          <p:cNvPr id="7" name="TextovéPole 6"/>
          <p:cNvSpPr txBox="1"/>
          <p:nvPr/>
        </p:nvSpPr>
        <p:spPr>
          <a:xfrm>
            <a:off x="571472" y="2786058"/>
            <a:ext cx="835824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 smtClean="0"/>
              <a:t> Basic </a:t>
            </a:r>
            <a:r>
              <a:rPr lang="cs-CZ" dirty="0" err="1" smtClean="0"/>
              <a:t>physical</a:t>
            </a:r>
            <a:r>
              <a:rPr lang="cs-CZ" dirty="0" smtClean="0"/>
              <a:t> </a:t>
            </a:r>
            <a:r>
              <a:rPr lang="cs-CZ" dirty="0" err="1" smtClean="0"/>
              <a:t>laboratory</a:t>
            </a:r>
            <a:r>
              <a:rPr lang="cs-CZ" dirty="0" smtClean="0"/>
              <a:t> on </a:t>
            </a:r>
            <a:r>
              <a:rPr lang="cs-CZ" dirty="0" err="1" smtClean="0"/>
              <a:t>international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needed</a:t>
            </a:r>
            <a:r>
              <a:rPr lang="cs-CZ" dirty="0" smtClean="0"/>
              <a:t> to support export</a:t>
            </a:r>
          </a:p>
          <a:p>
            <a:pPr>
              <a:buFont typeface="Arial" pitchFamily="34" charset="0"/>
              <a:buChar char="•"/>
            </a:pPr>
            <a:endParaRPr lang="cs-CZ" dirty="0" smtClean="0"/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 </a:t>
            </a:r>
            <a:r>
              <a:rPr lang="cs-CZ" dirty="0" err="1" smtClean="0"/>
              <a:t>Continue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team </a:t>
            </a:r>
            <a:r>
              <a:rPr lang="cs-CZ" dirty="0" err="1" smtClean="0"/>
              <a:t>trained</a:t>
            </a:r>
            <a:r>
              <a:rPr lang="cs-CZ" dirty="0" smtClean="0"/>
              <a:t> </a:t>
            </a:r>
            <a:r>
              <a:rPr lang="cs-CZ" dirty="0" err="1" smtClean="0"/>
              <a:t>at</a:t>
            </a:r>
            <a:r>
              <a:rPr lang="cs-CZ" dirty="0" smtClean="0"/>
              <a:t> ISC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continuing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me</a:t>
            </a:r>
            <a:r>
              <a:rPr lang="cs-CZ" dirty="0" smtClean="0"/>
              <a:t> </a:t>
            </a:r>
            <a:r>
              <a:rPr lang="cs-CZ" dirty="0" err="1" smtClean="0"/>
              <a:t>at</a:t>
            </a:r>
            <a:r>
              <a:rPr lang="cs-CZ" dirty="0" smtClean="0"/>
              <a:t> </a:t>
            </a:r>
            <a:r>
              <a:rPr lang="cs-CZ" dirty="0" err="1" smtClean="0"/>
              <a:t>companies</a:t>
            </a:r>
            <a:r>
              <a:rPr lang="cs-CZ" dirty="0" smtClean="0"/>
              <a:t> in </a:t>
            </a:r>
            <a:r>
              <a:rPr lang="cs-CZ" dirty="0" err="1" smtClean="0"/>
              <a:t>fixing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deviations</a:t>
            </a:r>
            <a:r>
              <a:rPr lang="cs-CZ" dirty="0" smtClean="0"/>
              <a:t>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was</a:t>
            </a:r>
            <a:r>
              <a:rPr lang="cs-CZ" dirty="0" smtClean="0"/>
              <a:t> </a:t>
            </a:r>
            <a:r>
              <a:rPr lang="cs-CZ" dirty="0" err="1" smtClean="0"/>
              <a:t>observed</a:t>
            </a:r>
            <a:r>
              <a:rPr lang="cs-CZ" dirty="0" smtClean="0"/>
              <a:t>. </a:t>
            </a:r>
          </a:p>
          <a:p>
            <a:pPr>
              <a:buFont typeface="Arial" pitchFamily="34" charset="0"/>
              <a:buChar char="•"/>
            </a:pPr>
            <a:endParaRPr lang="cs-CZ" dirty="0" smtClean="0"/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 </a:t>
            </a:r>
            <a:r>
              <a:rPr lang="cs-CZ" dirty="0" err="1" smtClean="0"/>
              <a:t>Prepare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list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long</a:t>
            </a:r>
            <a:r>
              <a:rPr lang="cs-CZ" dirty="0" smtClean="0"/>
              <a:t> term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short</a:t>
            </a:r>
            <a:r>
              <a:rPr lang="cs-CZ" dirty="0" smtClean="0"/>
              <a:t> </a:t>
            </a:r>
            <a:r>
              <a:rPr lang="cs-CZ" dirty="0" err="1" smtClean="0"/>
              <a:t>therm</a:t>
            </a:r>
            <a:r>
              <a:rPr lang="cs-CZ" dirty="0" smtClean="0"/>
              <a:t> </a:t>
            </a:r>
            <a:r>
              <a:rPr lang="cs-CZ" dirty="0" err="1" smtClean="0"/>
              <a:t>aims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start to </a:t>
            </a:r>
            <a:r>
              <a:rPr lang="cs-CZ" dirty="0" err="1" smtClean="0"/>
              <a:t>work</a:t>
            </a:r>
            <a:r>
              <a:rPr lang="cs-CZ" dirty="0" smtClean="0"/>
              <a:t> on </a:t>
            </a:r>
            <a:r>
              <a:rPr lang="cs-CZ" dirty="0" err="1" smtClean="0"/>
              <a:t>improvements</a:t>
            </a:r>
            <a:r>
              <a:rPr lang="cs-CZ" dirty="0" smtClean="0"/>
              <a:t>. </a:t>
            </a:r>
            <a:r>
              <a:rPr lang="cs-CZ" dirty="0" err="1" smtClean="0"/>
              <a:t>Select</a:t>
            </a:r>
            <a:r>
              <a:rPr lang="cs-CZ" dirty="0" smtClean="0"/>
              <a:t>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will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first</a:t>
            </a:r>
            <a:r>
              <a:rPr lang="cs-CZ" dirty="0" smtClean="0"/>
              <a:t>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will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last. </a:t>
            </a:r>
            <a:r>
              <a:rPr lang="cs-CZ" dirty="0" err="1" smtClean="0"/>
              <a:t>Create</a:t>
            </a:r>
            <a:r>
              <a:rPr lang="cs-CZ" dirty="0" smtClean="0"/>
              <a:t> </a:t>
            </a:r>
            <a:r>
              <a:rPr lang="cs-CZ" dirty="0" err="1" smtClean="0"/>
              <a:t>teams</a:t>
            </a:r>
            <a:r>
              <a:rPr lang="cs-CZ" dirty="0" smtClean="0"/>
              <a:t> to </a:t>
            </a:r>
            <a:r>
              <a:rPr lang="cs-CZ" dirty="0" err="1" smtClean="0"/>
              <a:t>solve</a:t>
            </a:r>
            <a:r>
              <a:rPr lang="cs-CZ" dirty="0" smtClean="0"/>
              <a:t> </a:t>
            </a:r>
            <a:r>
              <a:rPr lang="cs-CZ" dirty="0" err="1" smtClean="0"/>
              <a:t>problems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should</a:t>
            </a:r>
            <a:r>
              <a:rPr lang="cs-CZ" dirty="0" smtClean="0"/>
              <a:t> </a:t>
            </a:r>
            <a:r>
              <a:rPr lang="cs-CZ" dirty="0" err="1" smtClean="0"/>
              <a:t>achive</a:t>
            </a:r>
            <a:r>
              <a:rPr lang="cs-CZ" dirty="0" smtClean="0"/>
              <a:t> </a:t>
            </a:r>
            <a:r>
              <a:rPr lang="cs-CZ" dirty="0" err="1" smtClean="0"/>
              <a:t>selected</a:t>
            </a:r>
            <a:r>
              <a:rPr lang="cs-CZ" dirty="0" smtClean="0"/>
              <a:t> </a:t>
            </a:r>
            <a:r>
              <a:rPr lang="cs-CZ" dirty="0" err="1" smtClean="0"/>
              <a:t>goals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support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teams</a:t>
            </a:r>
            <a:r>
              <a:rPr lang="cs-CZ" dirty="0" smtClean="0"/>
              <a:t>. </a:t>
            </a:r>
            <a:r>
              <a:rPr lang="cs-CZ" b="1" dirty="0" smtClean="0"/>
              <a:t>NO TEMPORARY SOLUTIONS. NOT MORE LIKE 5 AIMS AT THE SAME TIME</a:t>
            </a:r>
            <a:r>
              <a:rPr lang="cs-CZ" dirty="0" smtClean="0"/>
              <a:t>.</a:t>
            </a:r>
          </a:p>
          <a:p>
            <a:pPr>
              <a:buFont typeface="Arial" pitchFamily="34" charset="0"/>
              <a:buChar char="•"/>
            </a:pPr>
            <a:endParaRPr lang="cs-CZ" dirty="0" smtClean="0"/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 </a:t>
            </a:r>
            <a:r>
              <a:rPr lang="cs-CZ" dirty="0" err="1" smtClean="0"/>
              <a:t>Create</a:t>
            </a:r>
            <a:r>
              <a:rPr lang="cs-CZ" dirty="0" smtClean="0"/>
              <a:t> „</a:t>
            </a:r>
            <a:r>
              <a:rPr lang="cs-CZ" dirty="0" err="1" smtClean="0"/>
              <a:t>Advisory</a:t>
            </a:r>
            <a:r>
              <a:rPr lang="cs-CZ" dirty="0" smtClean="0"/>
              <a:t> team“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different</a:t>
            </a:r>
            <a:r>
              <a:rPr lang="cs-CZ" dirty="0" smtClean="0"/>
              <a:t> </a:t>
            </a:r>
            <a:r>
              <a:rPr lang="cs-CZ" dirty="0" err="1" smtClean="0"/>
              <a:t>professionals</a:t>
            </a:r>
            <a:r>
              <a:rPr lang="cs-CZ" dirty="0" smtClean="0"/>
              <a:t> </a:t>
            </a:r>
            <a:r>
              <a:rPr lang="cs-CZ" dirty="0" err="1" smtClean="0"/>
              <a:t>decisions</a:t>
            </a:r>
            <a:r>
              <a:rPr lang="cs-CZ" dirty="0" smtClean="0"/>
              <a:t> = ISC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localy</a:t>
            </a:r>
            <a:r>
              <a:rPr lang="cs-CZ" dirty="0" smtClean="0"/>
              <a:t> </a:t>
            </a:r>
            <a:r>
              <a:rPr lang="cs-CZ" dirty="0" err="1" smtClean="0"/>
              <a:t>cooperating</a:t>
            </a:r>
            <a:r>
              <a:rPr lang="cs-CZ" dirty="0" smtClean="0"/>
              <a:t> team </a:t>
            </a:r>
          </a:p>
          <a:p>
            <a:pPr>
              <a:buFont typeface="Arial" pitchFamily="34" charset="0"/>
              <a:buChar char="•"/>
            </a:pPr>
            <a:endParaRPr lang="cs-CZ" dirty="0" smtClean="0"/>
          </a:p>
          <a:p>
            <a:pPr>
              <a:buFont typeface="Arial" pitchFamily="34" charset="0"/>
              <a:buChar char="•"/>
            </a:pPr>
            <a:endParaRPr lang="cs-CZ" dirty="0" smtClean="0"/>
          </a:p>
          <a:p>
            <a:pPr>
              <a:buFont typeface="Arial" pitchFamily="34" charset="0"/>
              <a:buChar char="•"/>
            </a:pPr>
            <a:endParaRPr lang="cs-CZ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 bwMode="auto">
          <a:xfrm>
            <a:off x="2714624" y="1714500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4400" dirty="0">
              <a:solidFill>
                <a:srgbClr val="0056AC"/>
              </a:solidFill>
              <a:latin typeface="+mj-lt"/>
              <a:cs typeface="Arial" charset="0"/>
            </a:endParaRPr>
          </a:p>
        </p:txBody>
      </p:sp>
      <p:sp>
        <p:nvSpPr>
          <p:cNvPr id="11" name="Untertitel 2"/>
          <p:cNvSpPr txBox="1">
            <a:spLocks/>
          </p:cNvSpPr>
          <p:nvPr/>
        </p:nvSpPr>
        <p:spPr bwMode="auto">
          <a:xfrm>
            <a:off x="2301552" y="6618288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de-DE" sz="700" dirty="0">
                <a:solidFill>
                  <a:srgbClr val="0056AC"/>
                </a:solidFill>
                <a:cs typeface="Arial" charset="0"/>
              </a:rPr>
              <a:t>Marie-Curie-Str. 20 | 66953 Pirmasens | Germany |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Phone: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+49 6331 145334 0 | Fax: +49 6331 145334 30 | E-Mail: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info@isc-germany.com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| Web: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www.isc-germany.com</a:t>
            </a:r>
            <a:endParaRPr lang="de-DE" sz="700" dirty="0">
              <a:solidFill>
                <a:srgbClr val="0056AC"/>
              </a:solidFill>
              <a:cs typeface="Arial" charset="0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 bwMode="auto">
          <a:xfrm>
            <a:off x="2714624" y="1719858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4400" b="1" dirty="0">
              <a:solidFill>
                <a:srgbClr val="0056AC"/>
              </a:solidFill>
              <a:latin typeface="Cambria" pitchFamily="18" charset="0"/>
              <a:cs typeface="Arial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71406" y="1500174"/>
            <a:ext cx="8858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 err="1" smtClean="0">
                <a:solidFill>
                  <a:srgbClr val="0056AC"/>
                </a:solidFill>
              </a:rPr>
              <a:t>Tips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and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suggestions</a:t>
            </a:r>
            <a:r>
              <a:rPr lang="cs-CZ" sz="3600" dirty="0" smtClean="0">
                <a:solidFill>
                  <a:srgbClr val="0056AC"/>
                </a:solidFill>
              </a:rPr>
              <a:t> to </a:t>
            </a:r>
            <a:r>
              <a:rPr lang="cs-CZ" sz="3600" dirty="0" err="1" smtClean="0">
                <a:solidFill>
                  <a:srgbClr val="0056AC"/>
                </a:solidFill>
              </a:rPr>
              <a:t>be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evaluated</a:t>
            </a:r>
            <a:r>
              <a:rPr lang="cs-CZ" sz="3600" dirty="0" smtClean="0">
                <a:solidFill>
                  <a:srgbClr val="0056AC"/>
                </a:solidFill>
              </a:rPr>
              <a:t> by </a:t>
            </a:r>
            <a:r>
              <a:rPr lang="cs-CZ" sz="3600" dirty="0" err="1" smtClean="0">
                <a:solidFill>
                  <a:srgbClr val="0056AC"/>
                </a:solidFill>
              </a:rPr>
              <a:t>local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authorities</a:t>
            </a:r>
            <a:endParaRPr lang="en-US" sz="3600" dirty="0">
              <a:solidFill>
                <a:srgbClr val="0056AC"/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214282" y="2786058"/>
            <a:ext cx="89297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</p:txBody>
      </p:sp>
      <p:sp>
        <p:nvSpPr>
          <p:cNvPr id="7" name="TextovéPole 6"/>
          <p:cNvSpPr txBox="1"/>
          <p:nvPr/>
        </p:nvSpPr>
        <p:spPr>
          <a:xfrm>
            <a:off x="571472" y="2786058"/>
            <a:ext cx="835824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 smtClean="0"/>
              <a:t> </a:t>
            </a:r>
            <a:r>
              <a:rPr lang="cs-CZ" dirty="0" err="1" smtClean="0"/>
              <a:t>Decide</a:t>
            </a:r>
            <a:r>
              <a:rPr lang="cs-CZ" dirty="0" smtClean="0"/>
              <a:t> </a:t>
            </a:r>
            <a:r>
              <a:rPr lang="cs-CZ" dirty="0" err="1" smtClean="0"/>
              <a:t>about</a:t>
            </a:r>
            <a:r>
              <a:rPr lang="cs-CZ" dirty="0" smtClean="0"/>
              <a:t> </a:t>
            </a:r>
            <a:r>
              <a:rPr lang="cs-CZ" dirty="0" err="1" smtClean="0"/>
              <a:t>immediate</a:t>
            </a:r>
            <a:r>
              <a:rPr lang="cs-CZ" dirty="0" smtClean="0"/>
              <a:t> support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Lasting</a:t>
            </a:r>
            <a:r>
              <a:rPr lang="cs-CZ" dirty="0" smtClean="0"/>
              <a:t> </a:t>
            </a:r>
            <a:r>
              <a:rPr lang="cs-CZ" dirty="0" err="1" smtClean="0"/>
              <a:t>course</a:t>
            </a:r>
            <a:r>
              <a:rPr lang="cs-CZ" dirty="0" smtClean="0"/>
              <a:t>. </a:t>
            </a:r>
            <a:r>
              <a:rPr lang="cs-CZ" dirty="0" err="1" smtClean="0"/>
              <a:t>Institude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not </a:t>
            </a:r>
            <a:r>
              <a:rPr lang="cs-CZ" dirty="0" err="1" smtClean="0"/>
              <a:t>capable</a:t>
            </a:r>
            <a:r>
              <a:rPr lang="cs-CZ" dirty="0" smtClean="0"/>
              <a:t> to </a:t>
            </a:r>
            <a:r>
              <a:rPr lang="cs-CZ" dirty="0" err="1" smtClean="0"/>
              <a:t>fulfill</a:t>
            </a:r>
            <a:r>
              <a:rPr lang="cs-CZ" dirty="0" smtClean="0"/>
              <a:t> </a:t>
            </a:r>
            <a:r>
              <a:rPr lang="cs-CZ" dirty="0" err="1" smtClean="0"/>
              <a:t>expectations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Reasons</a:t>
            </a:r>
            <a:r>
              <a:rPr lang="cs-CZ" dirty="0" smtClean="0"/>
              <a:t>:</a:t>
            </a:r>
          </a:p>
          <a:p>
            <a:pPr>
              <a:buFontTx/>
              <a:buChar char="-"/>
            </a:pPr>
            <a:r>
              <a:rPr lang="cs-CZ" dirty="0" smtClean="0"/>
              <a:t>Majority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machines</a:t>
            </a:r>
            <a:r>
              <a:rPr lang="cs-CZ" dirty="0" smtClean="0"/>
              <a:t> </a:t>
            </a:r>
            <a:r>
              <a:rPr lang="cs-CZ" dirty="0" err="1" smtClean="0"/>
              <a:t>never</a:t>
            </a:r>
            <a:r>
              <a:rPr lang="cs-CZ" dirty="0" smtClean="0"/>
              <a:t> </a:t>
            </a:r>
            <a:r>
              <a:rPr lang="cs-CZ" dirty="0" err="1" smtClean="0"/>
              <a:t>did</a:t>
            </a:r>
            <a:r>
              <a:rPr lang="cs-CZ" dirty="0" smtClean="0"/>
              <a:t> </a:t>
            </a:r>
            <a:r>
              <a:rPr lang="cs-CZ" dirty="0" err="1" smtClean="0"/>
              <a:t>real</a:t>
            </a:r>
            <a:r>
              <a:rPr lang="cs-CZ" dirty="0" smtClean="0"/>
              <a:t> </a:t>
            </a:r>
            <a:r>
              <a:rPr lang="cs-CZ" dirty="0" err="1" smtClean="0"/>
              <a:t>work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smtClean="0"/>
              <a:t>Many </a:t>
            </a:r>
            <a:r>
              <a:rPr lang="cs-CZ" dirty="0" err="1" smtClean="0"/>
              <a:t>m</a:t>
            </a:r>
            <a:r>
              <a:rPr lang="cs-CZ" dirty="0" err="1" smtClean="0"/>
              <a:t>achines</a:t>
            </a:r>
            <a:r>
              <a:rPr lang="cs-CZ" dirty="0" smtClean="0"/>
              <a:t> </a:t>
            </a:r>
            <a:r>
              <a:rPr lang="cs-CZ" dirty="0" err="1" smtClean="0"/>
              <a:t>covered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dust</a:t>
            </a:r>
            <a:r>
              <a:rPr lang="cs-CZ" dirty="0" smtClean="0"/>
              <a:t>, </a:t>
            </a:r>
            <a:r>
              <a:rPr lang="cs-CZ" dirty="0" err="1" smtClean="0"/>
              <a:t>rusty</a:t>
            </a:r>
            <a:r>
              <a:rPr lang="cs-CZ" dirty="0" smtClean="0"/>
              <a:t>, not </a:t>
            </a:r>
            <a:r>
              <a:rPr lang="cs-CZ" dirty="0" err="1" smtClean="0"/>
              <a:t>used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smtClean="0"/>
              <a:t>Not </a:t>
            </a:r>
            <a:r>
              <a:rPr lang="cs-CZ" dirty="0" err="1" smtClean="0"/>
              <a:t>available</a:t>
            </a:r>
            <a:r>
              <a:rPr lang="cs-CZ" dirty="0" smtClean="0"/>
              <a:t> </a:t>
            </a:r>
            <a:r>
              <a:rPr lang="cs-CZ" dirty="0" err="1" smtClean="0"/>
              <a:t>lasts</a:t>
            </a:r>
            <a:r>
              <a:rPr lang="cs-CZ" dirty="0" smtClean="0"/>
              <a:t>, </a:t>
            </a:r>
            <a:r>
              <a:rPr lang="cs-CZ" dirty="0" err="1" smtClean="0"/>
              <a:t>insoles</a:t>
            </a:r>
            <a:r>
              <a:rPr lang="cs-CZ" dirty="0" smtClean="0"/>
              <a:t>, </a:t>
            </a:r>
            <a:r>
              <a:rPr lang="cs-CZ" dirty="0" err="1" smtClean="0"/>
              <a:t>toe</a:t>
            </a:r>
            <a:r>
              <a:rPr lang="cs-CZ" dirty="0" smtClean="0"/>
              <a:t> </a:t>
            </a:r>
            <a:r>
              <a:rPr lang="cs-CZ" dirty="0" err="1" smtClean="0"/>
              <a:t>puffs</a:t>
            </a:r>
            <a:r>
              <a:rPr lang="cs-CZ" dirty="0" smtClean="0"/>
              <a:t>, </a:t>
            </a:r>
            <a:r>
              <a:rPr lang="cs-CZ" dirty="0" err="1" smtClean="0"/>
              <a:t>counters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uppers</a:t>
            </a:r>
            <a:r>
              <a:rPr lang="cs-CZ" dirty="0" smtClean="0"/>
              <a:t> </a:t>
            </a:r>
            <a:r>
              <a:rPr lang="cs-CZ" dirty="0" err="1" smtClean="0"/>
              <a:t>matching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tools</a:t>
            </a:r>
            <a:r>
              <a:rPr lang="cs-CZ" dirty="0" smtClean="0"/>
              <a:t> on </a:t>
            </a:r>
            <a:r>
              <a:rPr lang="cs-CZ" dirty="0" err="1" smtClean="0"/>
              <a:t>making</a:t>
            </a:r>
            <a:r>
              <a:rPr lang="cs-CZ" dirty="0" smtClean="0"/>
              <a:t> </a:t>
            </a:r>
            <a:r>
              <a:rPr lang="cs-CZ" dirty="0" err="1" smtClean="0"/>
              <a:t>machines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smtClean="0"/>
              <a:t>Not </a:t>
            </a:r>
            <a:r>
              <a:rPr lang="cs-CZ" dirty="0" err="1" smtClean="0"/>
              <a:t>available</a:t>
            </a:r>
            <a:r>
              <a:rPr lang="cs-CZ" dirty="0" smtClean="0"/>
              <a:t> </a:t>
            </a:r>
            <a:r>
              <a:rPr lang="cs-CZ" dirty="0" err="1" smtClean="0"/>
              <a:t>consumption</a:t>
            </a:r>
            <a:r>
              <a:rPr lang="cs-CZ" dirty="0" smtClean="0"/>
              <a:t> </a:t>
            </a:r>
            <a:r>
              <a:rPr lang="cs-CZ" dirty="0" err="1" smtClean="0"/>
              <a:t>parts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tools</a:t>
            </a:r>
            <a:r>
              <a:rPr lang="cs-CZ" dirty="0" smtClean="0"/>
              <a:t> to </a:t>
            </a:r>
            <a:r>
              <a:rPr lang="cs-CZ" dirty="0" err="1" smtClean="0"/>
              <a:t>train</a:t>
            </a:r>
            <a:r>
              <a:rPr lang="cs-CZ" dirty="0" smtClean="0"/>
              <a:t> </a:t>
            </a:r>
            <a:r>
              <a:rPr lang="cs-CZ" dirty="0" err="1" smtClean="0"/>
              <a:t>decisions</a:t>
            </a:r>
            <a:r>
              <a:rPr lang="cs-CZ" dirty="0" smtClean="0"/>
              <a:t>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tool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why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best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certain</a:t>
            </a:r>
            <a:r>
              <a:rPr lang="cs-CZ" dirty="0" smtClean="0"/>
              <a:t> </a:t>
            </a:r>
            <a:r>
              <a:rPr lang="cs-CZ" dirty="0" err="1" smtClean="0"/>
              <a:t>job</a:t>
            </a:r>
            <a:r>
              <a:rPr lang="cs-CZ" dirty="0" smtClean="0"/>
              <a:t> – </a:t>
            </a:r>
            <a:r>
              <a:rPr lang="cs-CZ" dirty="0" err="1" smtClean="0"/>
              <a:t>like</a:t>
            </a:r>
            <a:r>
              <a:rPr lang="cs-CZ" dirty="0" smtClean="0"/>
              <a:t> </a:t>
            </a:r>
            <a:r>
              <a:rPr lang="cs-CZ" dirty="0" err="1" smtClean="0"/>
              <a:t>wipers</a:t>
            </a:r>
            <a:r>
              <a:rPr lang="cs-CZ" dirty="0" smtClean="0"/>
              <a:t>, teflon </a:t>
            </a:r>
            <a:r>
              <a:rPr lang="cs-CZ" dirty="0" err="1" smtClean="0"/>
              <a:t>bands</a:t>
            </a:r>
            <a:r>
              <a:rPr lang="cs-CZ" dirty="0" smtClean="0"/>
              <a:t>, </a:t>
            </a:r>
            <a:r>
              <a:rPr lang="cs-CZ" dirty="0" err="1" smtClean="0"/>
              <a:t>moulds</a:t>
            </a:r>
            <a:r>
              <a:rPr lang="cs-CZ" dirty="0" smtClean="0"/>
              <a:t>, </a:t>
            </a:r>
            <a:r>
              <a:rPr lang="cs-CZ" dirty="0" err="1" smtClean="0"/>
              <a:t>brushes</a:t>
            </a:r>
            <a:r>
              <a:rPr lang="cs-CZ" dirty="0" smtClean="0"/>
              <a:t>, </a:t>
            </a:r>
            <a:r>
              <a:rPr lang="cs-CZ" dirty="0" err="1" smtClean="0"/>
              <a:t>different</a:t>
            </a:r>
            <a:r>
              <a:rPr lang="cs-CZ" dirty="0" smtClean="0"/>
              <a:t> </a:t>
            </a:r>
            <a:r>
              <a:rPr lang="cs-CZ" dirty="0" err="1" smtClean="0"/>
              <a:t>roughing</a:t>
            </a:r>
            <a:r>
              <a:rPr lang="cs-CZ" dirty="0" smtClean="0"/>
              <a:t> </a:t>
            </a:r>
            <a:r>
              <a:rPr lang="cs-CZ" dirty="0" err="1" smtClean="0"/>
              <a:t>tools</a:t>
            </a:r>
            <a:r>
              <a:rPr lang="cs-CZ" dirty="0" smtClean="0"/>
              <a:t> </a:t>
            </a:r>
            <a:r>
              <a:rPr lang="cs-CZ" dirty="0" err="1" smtClean="0"/>
              <a:t>etc</a:t>
            </a:r>
            <a:r>
              <a:rPr lang="cs-CZ" dirty="0" smtClean="0"/>
              <a:t>.</a:t>
            </a:r>
          </a:p>
          <a:p>
            <a:pPr>
              <a:buFontTx/>
              <a:buChar char="-"/>
            </a:pPr>
            <a:r>
              <a:rPr lang="cs-CZ" dirty="0" err="1" smtClean="0"/>
              <a:t>Attitude</a:t>
            </a:r>
            <a:r>
              <a:rPr lang="cs-CZ" dirty="0" smtClean="0"/>
              <a:t> – no </a:t>
            </a:r>
            <a:r>
              <a:rPr lang="cs-CZ" dirty="0" err="1" smtClean="0"/>
              <a:t>interest</a:t>
            </a:r>
            <a:r>
              <a:rPr lang="cs-CZ" dirty="0" smtClean="0"/>
              <a:t> to </a:t>
            </a:r>
            <a:r>
              <a:rPr lang="cs-CZ" dirty="0" err="1" smtClean="0"/>
              <a:t>spent</a:t>
            </a:r>
            <a:r>
              <a:rPr lang="cs-CZ" dirty="0" smtClean="0"/>
              <a:t> </a:t>
            </a:r>
            <a:r>
              <a:rPr lang="cs-CZ" dirty="0" err="1" smtClean="0"/>
              <a:t>time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our</a:t>
            </a:r>
            <a:r>
              <a:rPr lang="cs-CZ" dirty="0" smtClean="0"/>
              <a:t> team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learn</a:t>
            </a:r>
            <a:r>
              <a:rPr lang="cs-CZ" dirty="0" smtClean="0"/>
              <a:t> more</a:t>
            </a:r>
          </a:p>
          <a:p>
            <a:pPr>
              <a:buFontTx/>
              <a:buChar char="-"/>
            </a:pPr>
            <a:r>
              <a:rPr lang="cs-CZ" dirty="0" err="1" smtClean="0"/>
              <a:t>Lack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know</a:t>
            </a:r>
            <a:r>
              <a:rPr lang="cs-CZ" dirty="0" smtClean="0"/>
              <a:t>-</a:t>
            </a:r>
            <a:r>
              <a:rPr lang="cs-CZ" dirty="0" err="1" smtClean="0"/>
              <a:t>how</a:t>
            </a:r>
            <a:r>
              <a:rPr lang="cs-CZ" dirty="0" smtClean="0"/>
              <a:t> </a:t>
            </a:r>
          </a:p>
          <a:p>
            <a:endParaRPr lang="cs-CZ" dirty="0" smtClean="0"/>
          </a:p>
          <a:p>
            <a:pPr>
              <a:buFont typeface="Arial" pitchFamily="34" charset="0"/>
              <a:buChar char="•"/>
            </a:pPr>
            <a:endParaRPr lang="cs-CZ" dirty="0" smtClean="0"/>
          </a:p>
          <a:p>
            <a:pPr>
              <a:buFont typeface="Arial" pitchFamily="34" charset="0"/>
              <a:buChar char="•"/>
            </a:pPr>
            <a:endParaRPr lang="cs-CZ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 bwMode="auto">
          <a:xfrm>
            <a:off x="2714624" y="1714500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4400" dirty="0">
              <a:solidFill>
                <a:srgbClr val="0056AC"/>
              </a:solidFill>
              <a:latin typeface="+mj-lt"/>
              <a:cs typeface="Arial" charset="0"/>
            </a:endParaRPr>
          </a:p>
        </p:txBody>
      </p:sp>
      <p:sp>
        <p:nvSpPr>
          <p:cNvPr id="11" name="Untertitel 2"/>
          <p:cNvSpPr txBox="1">
            <a:spLocks/>
          </p:cNvSpPr>
          <p:nvPr/>
        </p:nvSpPr>
        <p:spPr bwMode="auto">
          <a:xfrm>
            <a:off x="2301552" y="6618288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de-DE" sz="700" dirty="0">
                <a:solidFill>
                  <a:srgbClr val="0056AC"/>
                </a:solidFill>
                <a:cs typeface="Arial" charset="0"/>
              </a:rPr>
              <a:t>Marie-Curie-Str. 20 | 66953 Pirmasens | Germany |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Phone: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+49 6331 145334 0 | Fax: +49 6331 145334 30 | E-Mail: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info@isc-germany.com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| Web: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www.isc-germany.com</a:t>
            </a:r>
            <a:endParaRPr lang="de-DE" sz="700" dirty="0">
              <a:solidFill>
                <a:srgbClr val="0056AC"/>
              </a:solidFill>
              <a:cs typeface="Arial" charset="0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 bwMode="auto">
          <a:xfrm>
            <a:off x="2714624" y="1719858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4400" b="1" dirty="0">
              <a:solidFill>
                <a:srgbClr val="0056AC"/>
              </a:solidFill>
              <a:latin typeface="Cambria" pitchFamily="18" charset="0"/>
              <a:cs typeface="Arial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71406" y="1500174"/>
            <a:ext cx="8858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 err="1" smtClean="0">
                <a:solidFill>
                  <a:srgbClr val="0056AC"/>
                </a:solidFill>
              </a:rPr>
              <a:t>Tips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and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suggestions</a:t>
            </a:r>
            <a:r>
              <a:rPr lang="cs-CZ" sz="3600" dirty="0" smtClean="0">
                <a:solidFill>
                  <a:srgbClr val="0056AC"/>
                </a:solidFill>
              </a:rPr>
              <a:t> to </a:t>
            </a:r>
            <a:r>
              <a:rPr lang="cs-CZ" sz="3600" dirty="0" err="1" smtClean="0">
                <a:solidFill>
                  <a:srgbClr val="0056AC"/>
                </a:solidFill>
              </a:rPr>
              <a:t>be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evaluated</a:t>
            </a:r>
            <a:r>
              <a:rPr lang="cs-CZ" sz="3600" dirty="0" smtClean="0">
                <a:solidFill>
                  <a:srgbClr val="0056AC"/>
                </a:solidFill>
              </a:rPr>
              <a:t> by </a:t>
            </a:r>
            <a:r>
              <a:rPr lang="cs-CZ" sz="3600" dirty="0" err="1" smtClean="0">
                <a:solidFill>
                  <a:srgbClr val="0056AC"/>
                </a:solidFill>
              </a:rPr>
              <a:t>local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authorities</a:t>
            </a:r>
            <a:endParaRPr lang="en-US" sz="3600" dirty="0">
              <a:solidFill>
                <a:srgbClr val="0056AC"/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214282" y="2786058"/>
            <a:ext cx="89297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</p:txBody>
      </p:sp>
      <p:sp>
        <p:nvSpPr>
          <p:cNvPr id="7" name="TextovéPole 6"/>
          <p:cNvSpPr txBox="1"/>
          <p:nvPr/>
        </p:nvSpPr>
        <p:spPr>
          <a:xfrm>
            <a:off x="571472" y="2786058"/>
            <a:ext cx="835824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Possible</a:t>
            </a:r>
            <a:r>
              <a:rPr lang="cs-CZ" dirty="0" smtClean="0"/>
              <a:t> help:</a:t>
            </a:r>
          </a:p>
          <a:p>
            <a:pPr>
              <a:buFontTx/>
              <a:buChar char="-"/>
            </a:pPr>
            <a:r>
              <a:rPr lang="cs-CZ" dirty="0" err="1" smtClean="0"/>
              <a:t>Send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leading</a:t>
            </a:r>
            <a:r>
              <a:rPr lang="cs-CZ" dirty="0" smtClean="0"/>
              <a:t> </a:t>
            </a:r>
            <a:r>
              <a:rPr lang="cs-CZ" dirty="0" err="1" smtClean="0"/>
              <a:t>maintenance</a:t>
            </a:r>
            <a:r>
              <a:rPr lang="cs-CZ" dirty="0" smtClean="0"/>
              <a:t> </a:t>
            </a:r>
            <a:r>
              <a:rPr lang="cs-CZ" dirty="0" err="1" smtClean="0"/>
              <a:t>persons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industry</a:t>
            </a:r>
            <a:r>
              <a:rPr lang="cs-CZ" dirty="0" smtClean="0"/>
              <a:t> to </a:t>
            </a:r>
            <a:r>
              <a:rPr lang="cs-CZ" dirty="0" err="1" smtClean="0"/>
              <a:t>check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machines</a:t>
            </a:r>
            <a:r>
              <a:rPr lang="cs-CZ" dirty="0" smtClean="0"/>
              <a:t> in case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persons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institute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were</a:t>
            </a:r>
            <a:r>
              <a:rPr lang="cs-CZ" dirty="0" smtClean="0"/>
              <a:t> </a:t>
            </a:r>
            <a:r>
              <a:rPr lang="cs-CZ" dirty="0" err="1" smtClean="0"/>
              <a:t>trained</a:t>
            </a:r>
            <a:r>
              <a:rPr lang="cs-CZ" dirty="0" smtClean="0"/>
              <a:t> to </a:t>
            </a:r>
            <a:r>
              <a:rPr lang="cs-CZ" dirty="0" err="1" smtClean="0"/>
              <a:t>operate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machines</a:t>
            </a:r>
            <a:r>
              <a:rPr lang="cs-CZ" dirty="0" smtClean="0"/>
              <a:t> are not </a:t>
            </a:r>
            <a:r>
              <a:rPr lang="cs-CZ" dirty="0" err="1" smtClean="0"/>
              <a:t>able</a:t>
            </a:r>
            <a:r>
              <a:rPr lang="cs-CZ" dirty="0" smtClean="0"/>
              <a:t> to </a:t>
            </a:r>
            <a:r>
              <a:rPr lang="cs-CZ" dirty="0" err="1" smtClean="0"/>
              <a:t>gurantee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proper run(</a:t>
            </a:r>
            <a:r>
              <a:rPr lang="cs-CZ" dirty="0" err="1" smtClean="0"/>
              <a:t>paid</a:t>
            </a:r>
            <a:r>
              <a:rPr lang="cs-CZ" dirty="0" smtClean="0"/>
              <a:t> support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producer</a:t>
            </a:r>
            <a:r>
              <a:rPr lang="cs-CZ" dirty="0" smtClean="0"/>
              <a:t> </a:t>
            </a:r>
            <a:r>
              <a:rPr lang="cs-CZ" dirty="0" err="1" smtClean="0"/>
              <a:t>might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needed</a:t>
            </a:r>
            <a:r>
              <a:rPr lang="cs-CZ" dirty="0" smtClean="0"/>
              <a:t>)</a:t>
            </a:r>
          </a:p>
          <a:p>
            <a:pPr>
              <a:buFontTx/>
              <a:buChar char="-"/>
            </a:pPr>
            <a:r>
              <a:rPr lang="cs-CZ" dirty="0" err="1" smtClean="0"/>
              <a:t>Check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available</a:t>
            </a:r>
            <a:r>
              <a:rPr lang="cs-CZ" dirty="0" smtClean="0"/>
              <a:t> </a:t>
            </a:r>
            <a:r>
              <a:rPr lang="cs-CZ" dirty="0" err="1" smtClean="0"/>
              <a:t>tools</a:t>
            </a:r>
            <a:r>
              <a:rPr lang="cs-CZ" dirty="0" smtClean="0"/>
              <a:t>,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find</a:t>
            </a:r>
            <a:r>
              <a:rPr lang="cs-CZ" dirty="0" smtClean="0"/>
              <a:t> </a:t>
            </a:r>
            <a:r>
              <a:rPr lang="cs-CZ" dirty="0" err="1" smtClean="0"/>
              <a:t>simple</a:t>
            </a:r>
            <a:r>
              <a:rPr lang="cs-CZ" dirty="0" smtClean="0"/>
              <a:t> design </a:t>
            </a:r>
            <a:r>
              <a:rPr lang="cs-CZ" dirty="0" smtClean="0"/>
              <a:t>on </a:t>
            </a:r>
            <a:r>
              <a:rPr lang="cs-CZ" dirty="0" err="1" smtClean="0"/>
              <a:t>lasts</a:t>
            </a:r>
            <a:r>
              <a:rPr lang="cs-CZ" dirty="0" smtClean="0"/>
              <a:t> </a:t>
            </a:r>
            <a:r>
              <a:rPr lang="cs-CZ" dirty="0" err="1" smtClean="0"/>
              <a:t>which</a:t>
            </a:r>
            <a:r>
              <a:rPr lang="cs-CZ" dirty="0" smtClean="0"/>
              <a:t> are </a:t>
            </a:r>
            <a:r>
              <a:rPr lang="cs-CZ" dirty="0" err="1" smtClean="0"/>
              <a:t>matching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existing</a:t>
            </a:r>
            <a:r>
              <a:rPr lang="cs-CZ" dirty="0" smtClean="0"/>
              <a:t> </a:t>
            </a:r>
            <a:r>
              <a:rPr lang="cs-CZ" dirty="0" err="1" smtClean="0"/>
              <a:t>tools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practical</a:t>
            </a:r>
            <a:r>
              <a:rPr lang="cs-CZ" dirty="0" smtClean="0"/>
              <a:t> </a:t>
            </a:r>
            <a:r>
              <a:rPr lang="cs-CZ" dirty="0" err="1" smtClean="0"/>
              <a:t>training</a:t>
            </a:r>
            <a:endParaRPr lang="cs-CZ" dirty="0" smtClean="0"/>
          </a:p>
          <a:p>
            <a:pPr>
              <a:buFontTx/>
              <a:buChar char="-"/>
            </a:pP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Arrange</a:t>
            </a:r>
            <a:r>
              <a:rPr lang="cs-CZ" dirty="0" smtClean="0"/>
              <a:t> </a:t>
            </a:r>
            <a:r>
              <a:rPr lang="cs-CZ" dirty="0" err="1" smtClean="0"/>
              <a:t>enough</a:t>
            </a:r>
            <a:r>
              <a:rPr lang="cs-CZ" dirty="0" smtClean="0"/>
              <a:t> </a:t>
            </a:r>
            <a:r>
              <a:rPr lang="cs-CZ" dirty="0" err="1" smtClean="0"/>
              <a:t>quantity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lasts</a:t>
            </a:r>
            <a:r>
              <a:rPr lang="cs-CZ" dirty="0" smtClean="0"/>
              <a:t>, </a:t>
            </a:r>
            <a:r>
              <a:rPr lang="cs-CZ" dirty="0" err="1" smtClean="0"/>
              <a:t>uppers</a:t>
            </a:r>
            <a:r>
              <a:rPr lang="cs-CZ" dirty="0" smtClean="0"/>
              <a:t>, </a:t>
            </a:r>
            <a:r>
              <a:rPr lang="cs-CZ" dirty="0" err="1" smtClean="0"/>
              <a:t>insoles</a:t>
            </a:r>
            <a:r>
              <a:rPr lang="cs-CZ" dirty="0" smtClean="0"/>
              <a:t>, </a:t>
            </a:r>
            <a:r>
              <a:rPr lang="cs-CZ" dirty="0" err="1" smtClean="0"/>
              <a:t>counters</a:t>
            </a:r>
            <a:r>
              <a:rPr lang="cs-CZ" dirty="0" smtClean="0"/>
              <a:t>, </a:t>
            </a:r>
            <a:r>
              <a:rPr lang="cs-CZ" dirty="0" err="1" smtClean="0"/>
              <a:t>soles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tools</a:t>
            </a:r>
            <a:r>
              <a:rPr lang="cs-CZ" dirty="0" smtClean="0"/>
              <a:t> </a:t>
            </a:r>
            <a:r>
              <a:rPr lang="cs-CZ" dirty="0" err="1" smtClean="0"/>
              <a:t>needed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production</a:t>
            </a:r>
            <a:endParaRPr lang="cs-CZ" dirty="0" smtClean="0"/>
          </a:p>
          <a:p>
            <a:pPr>
              <a:buFontTx/>
              <a:buChar char="-"/>
            </a:pP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Each</a:t>
            </a:r>
            <a:r>
              <a:rPr lang="cs-CZ" dirty="0" smtClean="0"/>
              <a:t> </a:t>
            </a:r>
            <a:r>
              <a:rPr lang="cs-CZ" dirty="0" err="1" smtClean="0"/>
              <a:t>participant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smtClean="0"/>
              <a:t>„GIZ-ISC“</a:t>
            </a:r>
            <a:r>
              <a:rPr lang="cs-CZ" dirty="0" smtClean="0"/>
              <a:t> </a:t>
            </a:r>
            <a:r>
              <a:rPr lang="cs-CZ" dirty="0" err="1" smtClean="0"/>
              <a:t>training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prepare</a:t>
            </a:r>
            <a:r>
              <a:rPr lang="cs-CZ" dirty="0" smtClean="0"/>
              <a:t> 1-2 </a:t>
            </a:r>
            <a:r>
              <a:rPr lang="cs-CZ" dirty="0" err="1" smtClean="0"/>
              <a:t>theoretical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practical</a:t>
            </a:r>
            <a:r>
              <a:rPr lang="cs-CZ" dirty="0" smtClean="0"/>
              <a:t> </a:t>
            </a:r>
            <a:r>
              <a:rPr lang="cs-CZ" dirty="0" err="1" smtClean="0"/>
              <a:t>lessons</a:t>
            </a:r>
            <a:r>
              <a:rPr lang="cs-CZ" dirty="0" smtClean="0"/>
              <a:t> (</a:t>
            </a:r>
            <a:r>
              <a:rPr lang="cs-CZ" dirty="0" smtClean="0"/>
              <a:t>in case </a:t>
            </a:r>
            <a:r>
              <a:rPr lang="cs-CZ" dirty="0" err="1" smtClean="0"/>
              <a:t>that</a:t>
            </a:r>
            <a:r>
              <a:rPr lang="cs-CZ" dirty="0" smtClean="0"/>
              <a:t> his </a:t>
            </a:r>
            <a:r>
              <a:rPr lang="cs-CZ" dirty="0" err="1" smtClean="0"/>
              <a:t>company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invest</a:t>
            </a:r>
            <a:r>
              <a:rPr lang="cs-CZ" dirty="0" smtClean="0"/>
              <a:t> his </a:t>
            </a:r>
            <a:r>
              <a:rPr lang="cs-CZ" dirty="0" err="1" smtClean="0"/>
              <a:t>time</a:t>
            </a:r>
            <a:r>
              <a:rPr lang="cs-CZ" dirty="0" smtClean="0"/>
              <a:t>)</a:t>
            </a:r>
          </a:p>
          <a:p>
            <a:endParaRPr lang="cs-CZ" dirty="0" smtClean="0"/>
          </a:p>
          <a:p>
            <a:pPr>
              <a:buFont typeface="Arial" pitchFamily="34" charset="0"/>
              <a:buChar char="•"/>
            </a:pPr>
            <a:endParaRPr lang="cs-CZ" dirty="0" smtClean="0"/>
          </a:p>
          <a:p>
            <a:pPr>
              <a:buFont typeface="Arial" pitchFamily="34" charset="0"/>
              <a:buChar char="•"/>
            </a:pPr>
            <a:endParaRPr lang="cs-CZ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 bwMode="auto">
          <a:xfrm>
            <a:off x="2714624" y="1714500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4400" dirty="0">
              <a:solidFill>
                <a:srgbClr val="0056AC"/>
              </a:solidFill>
              <a:latin typeface="+mj-lt"/>
              <a:cs typeface="Arial" charset="0"/>
            </a:endParaRPr>
          </a:p>
        </p:txBody>
      </p:sp>
      <p:sp>
        <p:nvSpPr>
          <p:cNvPr id="11" name="Untertitel 2"/>
          <p:cNvSpPr txBox="1">
            <a:spLocks/>
          </p:cNvSpPr>
          <p:nvPr/>
        </p:nvSpPr>
        <p:spPr bwMode="auto">
          <a:xfrm>
            <a:off x="2301552" y="6618288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de-DE" sz="700" dirty="0">
                <a:solidFill>
                  <a:srgbClr val="0056AC"/>
                </a:solidFill>
                <a:cs typeface="Arial" charset="0"/>
              </a:rPr>
              <a:t>Marie-Curie-Str. 20 | 66953 Pirmasens | Germany |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Phone: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+49 6331 145334 0 | Fax: +49 6331 145334 30 | E-Mail: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info@isc-germany.com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| Web: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www.isc-germany.com</a:t>
            </a:r>
            <a:endParaRPr lang="de-DE" sz="700" dirty="0">
              <a:solidFill>
                <a:srgbClr val="0056AC"/>
              </a:solidFill>
              <a:cs typeface="Arial" charset="0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 bwMode="auto">
          <a:xfrm>
            <a:off x="2714624" y="1719858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4400" b="1" dirty="0">
              <a:solidFill>
                <a:srgbClr val="0056AC"/>
              </a:solidFill>
              <a:latin typeface="Cambria" pitchFamily="18" charset="0"/>
              <a:cs typeface="Arial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71406" y="1500174"/>
            <a:ext cx="8858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 err="1" smtClean="0">
                <a:solidFill>
                  <a:srgbClr val="0056AC"/>
                </a:solidFill>
              </a:rPr>
              <a:t>Tips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and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suggestions</a:t>
            </a:r>
            <a:r>
              <a:rPr lang="cs-CZ" sz="3600" dirty="0" smtClean="0">
                <a:solidFill>
                  <a:srgbClr val="0056AC"/>
                </a:solidFill>
              </a:rPr>
              <a:t> to </a:t>
            </a:r>
            <a:r>
              <a:rPr lang="cs-CZ" sz="3600" dirty="0" err="1" smtClean="0">
                <a:solidFill>
                  <a:srgbClr val="0056AC"/>
                </a:solidFill>
              </a:rPr>
              <a:t>be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evaluated</a:t>
            </a:r>
            <a:r>
              <a:rPr lang="cs-CZ" sz="3600" dirty="0" smtClean="0">
                <a:solidFill>
                  <a:srgbClr val="0056AC"/>
                </a:solidFill>
              </a:rPr>
              <a:t> by </a:t>
            </a:r>
            <a:r>
              <a:rPr lang="cs-CZ" sz="3600" dirty="0" err="1" smtClean="0">
                <a:solidFill>
                  <a:srgbClr val="0056AC"/>
                </a:solidFill>
              </a:rPr>
              <a:t>local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authorities</a:t>
            </a:r>
            <a:endParaRPr lang="en-US" sz="3600" dirty="0">
              <a:solidFill>
                <a:srgbClr val="0056AC"/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214282" y="2786058"/>
            <a:ext cx="89297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</p:txBody>
      </p:sp>
      <p:sp>
        <p:nvSpPr>
          <p:cNvPr id="7" name="TextovéPole 6"/>
          <p:cNvSpPr txBox="1"/>
          <p:nvPr/>
        </p:nvSpPr>
        <p:spPr>
          <a:xfrm>
            <a:off x="571472" y="2786058"/>
            <a:ext cx="835824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 smtClean="0"/>
              <a:t> </a:t>
            </a:r>
            <a:r>
              <a:rPr lang="cs-CZ" dirty="0" err="1" smtClean="0"/>
              <a:t>Long</a:t>
            </a:r>
            <a:r>
              <a:rPr lang="cs-CZ" dirty="0" smtClean="0"/>
              <a:t> term </a:t>
            </a:r>
            <a:r>
              <a:rPr lang="cs-CZ" dirty="0" err="1" smtClean="0"/>
              <a:t>aim</a:t>
            </a:r>
            <a:r>
              <a:rPr lang="cs-CZ" dirty="0" smtClean="0"/>
              <a:t>:</a:t>
            </a:r>
          </a:p>
          <a:p>
            <a:r>
              <a:rPr lang="cs-CZ" dirty="0" smtClean="0"/>
              <a:t>  -New </a:t>
            </a:r>
            <a:r>
              <a:rPr lang="cs-CZ" dirty="0" err="1" smtClean="0"/>
              <a:t>effective</a:t>
            </a:r>
            <a:r>
              <a:rPr lang="cs-CZ" dirty="0" smtClean="0"/>
              <a:t> </a:t>
            </a:r>
            <a:r>
              <a:rPr lang="cs-CZ" dirty="0" err="1" smtClean="0"/>
              <a:t>training</a:t>
            </a:r>
            <a:r>
              <a:rPr lang="cs-CZ" dirty="0" smtClean="0"/>
              <a:t> unit </a:t>
            </a:r>
            <a:r>
              <a:rPr lang="cs-CZ" dirty="0" err="1" smtClean="0"/>
              <a:t>should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in </a:t>
            </a:r>
            <a:r>
              <a:rPr lang="cs-CZ" dirty="0" err="1" smtClean="0"/>
              <a:t>Lahore</a:t>
            </a:r>
            <a:r>
              <a:rPr lang="cs-CZ" dirty="0" smtClean="0"/>
              <a:t> </a:t>
            </a:r>
            <a:r>
              <a:rPr lang="cs-CZ" dirty="0" err="1" smtClean="0"/>
              <a:t>under</a:t>
            </a:r>
            <a:r>
              <a:rPr lang="cs-CZ" dirty="0" smtClean="0"/>
              <a:t> </a:t>
            </a:r>
            <a:r>
              <a:rPr lang="cs-CZ" dirty="0" err="1" smtClean="0"/>
              <a:t>professional</a:t>
            </a:r>
            <a:r>
              <a:rPr lang="cs-CZ" dirty="0" smtClean="0"/>
              <a:t> </a:t>
            </a:r>
            <a:r>
              <a:rPr lang="cs-CZ" dirty="0" err="1" smtClean="0"/>
              <a:t>supervision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selected</a:t>
            </a:r>
            <a:r>
              <a:rPr lang="cs-CZ" dirty="0" smtClean="0"/>
              <a:t> </a:t>
            </a:r>
            <a:r>
              <a:rPr lang="cs-CZ" dirty="0" err="1" smtClean="0"/>
              <a:t>members</a:t>
            </a:r>
            <a:r>
              <a:rPr lang="cs-CZ" dirty="0" smtClean="0"/>
              <a:t>(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all</a:t>
            </a:r>
            <a:r>
              <a:rPr lang="cs-CZ" dirty="0" smtClean="0"/>
              <a:t> </a:t>
            </a:r>
            <a:r>
              <a:rPr lang="cs-CZ" dirty="0" err="1" smtClean="0"/>
              <a:t>members</a:t>
            </a:r>
            <a:r>
              <a:rPr lang="cs-CZ" dirty="0" smtClean="0"/>
              <a:t>)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trained</a:t>
            </a:r>
            <a:r>
              <a:rPr lang="cs-CZ" dirty="0" smtClean="0"/>
              <a:t> </a:t>
            </a:r>
            <a:r>
              <a:rPr lang="cs-CZ" dirty="0" err="1" smtClean="0"/>
              <a:t>group</a:t>
            </a:r>
            <a:endParaRPr lang="cs-CZ" dirty="0" smtClean="0"/>
          </a:p>
          <a:p>
            <a:endParaRPr lang="cs-CZ" dirty="0" smtClean="0"/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 Minimum 2 </a:t>
            </a:r>
            <a:r>
              <a:rPr lang="cs-CZ" dirty="0" err="1" smtClean="0"/>
              <a:t>types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trainings</a:t>
            </a:r>
            <a:r>
              <a:rPr lang="cs-CZ" dirty="0" smtClean="0"/>
              <a:t> </a:t>
            </a:r>
            <a:r>
              <a:rPr lang="cs-CZ" dirty="0" err="1" smtClean="0"/>
              <a:t>should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done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same</a:t>
            </a:r>
            <a:r>
              <a:rPr lang="cs-CZ" dirty="0" smtClean="0"/>
              <a:t> </a:t>
            </a:r>
            <a:r>
              <a:rPr lang="cs-CZ" dirty="0" err="1" smtClean="0"/>
              <a:t>group</a:t>
            </a:r>
            <a:r>
              <a:rPr lang="cs-CZ" dirty="0" smtClean="0"/>
              <a:t> </a:t>
            </a:r>
            <a:r>
              <a:rPr lang="cs-CZ" dirty="0" err="1" smtClean="0"/>
              <a:t>but</a:t>
            </a:r>
            <a:r>
              <a:rPr lang="cs-CZ" dirty="0" smtClean="0"/>
              <a:t> split in 2 </a:t>
            </a:r>
            <a:r>
              <a:rPr lang="cs-CZ" dirty="0" err="1" smtClean="0"/>
              <a:t>groups</a:t>
            </a:r>
            <a:r>
              <a:rPr lang="cs-CZ" dirty="0" smtClean="0"/>
              <a:t> </a:t>
            </a:r>
            <a:r>
              <a:rPr lang="cs-CZ" dirty="0" err="1" smtClean="0"/>
              <a:t>trained</a:t>
            </a:r>
            <a:r>
              <a:rPr lang="cs-CZ" dirty="0" smtClean="0"/>
              <a:t> in </a:t>
            </a:r>
            <a:r>
              <a:rPr lang="cs-CZ" dirty="0" err="1" smtClean="0"/>
              <a:t>different</a:t>
            </a:r>
            <a:r>
              <a:rPr lang="cs-CZ" dirty="0" smtClean="0"/>
              <a:t> </a:t>
            </a:r>
            <a:r>
              <a:rPr lang="cs-CZ" dirty="0" err="1" smtClean="0"/>
              <a:t>times</a:t>
            </a:r>
            <a:r>
              <a:rPr lang="cs-CZ" dirty="0" smtClean="0"/>
              <a:t>. </a:t>
            </a:r>
          </a:p>
          <a:p>
            <a:r>
              <a:rPr lang="cs-CZ" dirty="0" err="1" smtClean="0"/>
              <a:t>Content</a:t>
            </a:r>
            <a:r>
              <a:rPr lang="cs-CZ" dirty="0" smtClean="0"/>
              <a:t> </a:t>
            </a:r>
            <a:r>
              <a:rPr lang="cs-CZ" dirty="0" smtClean="0"/>
              <a:t>the1st</a:t>
            </a:r>
            <a:r>
              <a:rPr lang="cs-CZ" dirty="0" smtClean="0"/>
              <a:t>:</a:t>
            </a:r>
          </a:p>
          <a:p>
            <a:r>
              <a:rPr lang="cs-CZ" dirty="0" smtClean="0"/>
              <a:t>  - Master </a:t>
            </a:r>
            <a:r>
              <a:rPr lang="cs-CZ" dirty="0" err="1" smtClean="0"/>
              <a:t>rules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different</a:t>
            </a:r>
            <a:r>
              <a:rPr lang="cs-CZ" dirty="0" smtClean="0"/>
              <a:t> </a:t>
            </a:r>
            <a:r>
              <a:rPr lang="cs-CZ" dirty="0" err="1" smtClean="0"/>
              <a:t>designes</a:t>
            </a:r>
            <a:r>
              <a:rPr lang="cs-CZ" dirty="0" smtClean="0"/>
              <a:t> </a:t>
            </a:r>
            <a:r>
              <a:rPr lang="cs-CZ" dirty="0" smtClean="0"/>
              <a:t>in </a:t>
            </a:r>
            <a:r>
              <a:rPr lang="cs-CZ" dirty="0" err="1" smtClean="0"/>
              <a:t>Cemented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very</a:t>
            </a:r>
            <a:r>
              <a:rPr lang="cs-CZ" dirty="0" smtClean="0"/>
              <a:t> </a:t>
            </a:r>
            <a:r>
              <a:rPr lang="cs-CZ" dirty="0" err="1" smtClean="0"/>
              <a:t>simillar</a:t>
            </a:r>
            <a:r>
              <a:rPr lang="cs-CZ" dirty="0" smtClean="0"/>
              <a:t> </a:t>
            </a:r>
            <a:r>
              <a:rPr lang="cs-CZ" dirty="0" err="1" smtClean="0"/>
              <a:t>technologies</a:t>
            </a:r>
            <a:r>
              <a:rPr lang="cs-CZ" dirty="0" smtClean="0"/>
              <a:t> </a:t>
            </a:r>
            <a:r>
              <a:rPr lang="cs-CZ" dirty="0" err="1" smtClean="0"/>
              <a:t>like</a:t>
            </a:r>
            <a:r>
              <a:rPr lang="cs-CZ" dirty="0" smtClean="0"/>
              <a:t> </a:t>
            </a:r>
            <a:r>
              <a:rPr lang="cs-CZ" dirty="0" err="1" smtClean="0"/>
              <a:t>strobel</a:t>
            </a:r>
            <a:r>
              <a:rPr lang="cs-CZ" dirty="0" smtClean="0"/>
              <a:t> </a:t>
            </a:r>
            <a:r>
              <a:rPr lang="cs-CZ" dirty="0" err="1" smtClean="0"/>
              <a:t>lasted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strobel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injection</a:t>
            </a:r>
            <a:r>
              <a:rPr lang="cs-CZ" dirty="0" smtClean="0"/>
              <a:t>, </a:t>
            </a:r>
            <a:r>
              <a:rPr lang="cs-CZ" dirty="0" err="1" smtClean="0"/>
              <a:t>california</a:t>
            </a:r>
            <a:r>
              <a:rPr lang="cs-CZ" dirty="0" smtClean="0"/>
              <a:t>, </a:t>
            </a:r>
            <a:r>
              <a:rPr lang="cs-CZ" dirty="0" err="1" smtClean="0"/>
              <a:t>hand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machine</a:t>
            </a:r>
            <a:r>
              <a:rPr lang="cs-CZ" dirty="0" smtClean="0"/>
              <a:t> </a:t>
            </a:r>
            <a:r>
              <a:rPr lang="cs-CZ" dirty="0" err="1" smtClean="0"/>
              <a:t>stitched</a:t>
            </a:r>
            <a:r>
              <a:rPr lang="cs-CZ" dirty="0" smtClean="0"/>
              <a:t> sole, </a:t>
            </a:r>
            <a:r>
              <a:rPr lang="cs-CZ" dirty="0" err="1" smtClean="0"/>
              <a:t>boots</a:t>
            </a:r>
            <a:r>
              <a:rPr lang="cs-CZ" dirty="0" smtClean="0"/>
              <a:t>, oxford </a:t>
            </a:r>
            <a:r>
              <a:rPr lang="cs-CZ" dirty="0" err="1" smtClean="0"/>
              <a:t>etc</a:t>
            </a:r>
            <a:r>
              <a:rPr lang="cs-CZ" dirty="0" smtClean="0"/>
              <a:t>. </a:t>
            </a:r>
            <a:r>
              <a:rPr lang="cs-CZ" dirty="0" err="1" smtClean="0"/>
              <a:t>with</a:t>
            </a:r>
            <a:r>
              <a:rPr lang="cs-CZ" dirty="0" smtClean="0"/>
              <a:t>  </a:t>
            </a:r>
            <a:r>
              <a:rPr lang="cs-CZ" dirty="0" err="1" smtClean="0"/>
              <a:t>practicising</a:t>
            </a:r>
            <a:r>
              <a:rPr lang="cs-CZ" dirty="0" smtClean="0"/>
              <a:t> </a:t>
            </a:r>
            <a:r>
              <a:rPr lang="cs-CZ" dirty="0" err="1" smtClean="0"/>
              <a:t>professional</a:t>
            </a:r>
            <a:r>
              <a:rPr lang="cs-CZ" dirty="0" smtClean="0"/>
              <a:t> </a:t>
            </a:r>
            <a:r>
              <a:rPr lang="cs-CZ" dirty="0" err="1" smtClean="0"/>
              <a:t>decision</a:t>
            </a:r>
            <a:r>
              <a:rPr lang="cs-CZ" dirty="0" smtClean="0"/>
              <a:t>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interlining</a:t>
            </a:r>
            <a:r>
              <a:rPr lang="cs-CZ" dirty="0" smtClean="0"/>
              <a:t>, </a:t>
            </a:r>
            <a:r>
              <a:rPr lang="cs-CZ" dirty="0" err="1" smtClean="0"/>
              <a:t>toe</a:t>
            </a:r>
            <a:r>
              <a:rPr lang="cs-CZ" dirty="0" smtClean="0"/>
              <a:t> </a:t>
            </a:r>
            <a:r>
              <a:rPr lang="cs-CZ" dirty="0" err="1" smtClean="0"/>
              <a:t>puff</a:t>
            </a:r>
            <a:r>
              <a:rPr lang="cs-CZ" dirty="0" smtClean="0"/>
              <a:t>, </a:t>
            </a:r>
            <a:r>
              <a:rPr lang="cs-CZ" dirty="0" err="1" smtClean="0"/>
              <a:t>counters</a:t>
            </a:r>
            <a:r>
              <a:rPr lang="cs-CZ" dirty="0" smtClean="0"/>
              <a:t>, </a:t>
            </a:r>
            <a:r>
              <a:rPr lang="cs-CZ" dirty="0" err="1" smtClean="0"/>
              <a:t>other</a:t>
            </a:r>
            <a:r>
              <a:rPr lang="cs-CZ" dirty="0" smtClean="0"/>
              <a:t> </a:t>
            </a:r>
            <a:r>
              <a:rPr lang="cs-CZ" dirty="0" err="1" smtClean="0"/>
              <a:t>reinforcements</a:t>
            </a:r>
            <a:r>
              <a:rPr lang="cs-CZ" dirty="0" smtClean="0"/>
              <a:t>, </a:t>
            </a:r>
            <a:r>
              <a:rPr lang="cs-CZ" dirty="0" err="1" smtClean="0"/>
              <a:t>needles</a:t>
            </a:r>
            <a:r>
              <a:rPr lang="cs-CZ" dirty="0" smtClean="0"/>
              <a:t>, </a:t>
            </a:r>
            <a:r>
              <a:rPr lang="cs-CZ" dirty="0" err="1" smtClean="0"/>
              <a:t>threads</a:t>
            </a:r>
            <a:r>
              <a:rPr lang="cs-CZ" dirty="0" smtClean="0"/>
              <a:t>, </a:t>
            </a:r>
            <a:r>
              <a:rPr lang="cs-CZ" dirty="0" err="1" smtClean="0"/>
              <a:t>technological</a:t>
            </a:r>
            <a:r>
              <a:rPr lang="cs-CZ" dirty="0" smtClean="0"/>
              <a:t> </a:t>
            </a:r>
            <a:r>
              <a:rPr lang="cs-CZ" dirty="0" err="1" smtClean="0"/>
              <a:t>steps</a:t>
            </a:r>
            <a:r>
              <a:rPr lang="cs-CZ" dirty="0" smtClean="0"/>
              <a:t>, </a:t>
            </a:r>
            <a:r>
              <a:rPr lang="cs-CZ" dirty="0" err="1" smtClean="0"/>
              <a:t>cost</a:t>
            </a:r>
            <a:r>
              <a:rPr lang="cs-CZ" dirty="0" smtClean="0"/>
              <a:t> </a:t>
            </a:r>
            <a:r>
              <a:rPr lang="cs-CZ" dirty="0" err="1" smtClean="0"/>
              <a:t>estimates</a:t>
            </a:r>
            <a:r>
              <a:rPr lang="cs-CZ" dirty="0" smtClean="0"/>
              <a:t>, </a:t>
            </a:r>
            <a:r>
              <a:rPr lang="cs-CZ" dirty="0" err="1" smtClean="0"/>
              <a:t>etc</a:t>
            </a:r>
            <a:r>
              <a:rPr lang="cs-CZ" dirty="0" smtClean="0"/>
              <a:t>.</a:t>
            </a:r>
          </a:p>
          <a:p>
            <a:r>
              <a:rPr lang="cs-CZ" dirty="0" smtClean="0"/>
              <a:t>  - </a:t>
            </a:r>
            <a:r>
              <a:rPr lang="cs-CZ" dirty="0" err="1" smtClean="0"/>
              <a:t>lasting</a:t>
            </a:r>
            <a:r>
              <a:rPr lang="cs-CZ" dirty="0" smtClean="0"/>
              <a:t> </a:t>
            </a:r>
            <a:r>
              <a:rPr lang="cs-CZ" dirty="0" err="1" smtClean="0"/>
              <a:t>practical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theoretical</a:t>
            </a:r>
            <a:r>
              <a:rPr lang="cs-CZ" dirty="0" smtClean="0"/>
              <a:t> </a:t>
            </a:r>
            <a:r>
              <a:rPr lang="cs-CZ" dirty="0" err="1" smtClean="0"/>
              <a:t>deeper</a:t>
            </a:r>
            <a:r>
              <a:rPr lang="cs-CZ" dirty="0" smtClean="0"/>
              <a:t> </a:t>
            </a:r>
            <a:r>
              <a:rPr lang="cs-CZ" dirty="0" err="1" smtClean="0"/>
              <a:t>training</a:t>
            </a:r>
            <a:r>
              <a:rPr lang="cs-CZ" dirty="0" smtClean="0"/>
              <a:t> on </a:t>
            </a:r>
            <a:r>
              <a:rPr lang="cs-CZ" dirty="0" err="1" smtClean="0"/>
              <a:t>preprepared</a:t>
            </a:r>
            <a:r>
              <a:rPr lang="cs-CZ" dirty="0" smtClean="0"/>
              <a:t> </a:t>
            </a:r>
            <a:r>
              <a:rPr lang="cs-CZ" dirty="0" err="1" smtClean="0"/>
              <a:t>uppers</a:t>
            </a:r>
            <a:endParaRPr lang="cs-CZ" dirty="0" smtClean="0"/>
          </a:p>
          <a:p>
            <a:endParaRPr lang="cs-CZ" dirty="0" smtClean="0"/>
          </a:p>
          <a:p>
            <a:pPr>
              <a:buFont typeface="Arial" pitchFamily="34" charset="0"/>
              <a:buChar char="•"/>
            </a:pPr>
            <a:endParaRPr lang="cs-CZ" dirty="0" smtClean="0"/>
          </a:p>
          <a:p>
            <a:pPr>
              <a:buFont typeface="Arial" pitchFamily="34" charset="0"/>
              <a:buChar char="•"/>
            </a:pPr>
            <a:endParaRPr lang="cs-CZ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 bwMode="auto">
          <a:xfrm>
            <a:off x="2714624" y="1714500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4400" dirty="0">
              <a:solidFill>
                <a:srgbClr val="0056AC"/>
              </a:solidFill>
              <a:latin typeface="+mj-lt"/>
              <a:cs typeface="Arial" charset="0"/>
            </a:endParaRPr>
          </a:p>
        </p:txBody>
      </p:sp>
      <p:sp>
        <p:nvSpPr>
          <p:cNvPr id="11" name="Untertitel 2"/>
          <p:cNvSpPr txBox="1">
            <a:spLocks/>
          </p:cNvSpPr>
          <p:nvPr/>
        </p:nvSpPr>
        <p:spPr bwMode="auto">
          <a:xfrm>
            <a:off x="2301552" y="6618288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de-DE" sz="700" dirty="0">
                <a:solidFill>
                  <a:srgbClr val="0056AC"/>
                </a:solidFill>
                <a:cs typeface="Arial" charset="0"/>
              </a:rPr>
              <a:t>Marie-Curie-Str. 20 | 66953 Pirmasens | Germany |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Phone: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+49 6331 145334 0 | Fax: +49 6331 145334 30 | E-Mail: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info@isc-germany.com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| Web: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www.isc-germany.com</a:t>
            </a:r>
            <a:endParaRPr lang="de-DE" sz="700" dirty="0">
              <a:solidFill>
                <a:srgbClr val="0056AC"/>
              </a:solidFill>
              <a:cs typeface="Arial" charset="0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 bwMode="auto">
          <a:xfrm>
            <a:off x="2714624" y="1719858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 sz="4400" b="1" dirty="0">
              <a:solidFill>
                <a:srgbClr val="0056AC"/>
              </a:solidFill>
              <a:latin typeface="Cambria" pitchFamily="18" charset="0"/>
              <a:cs typeface="Arial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71406" y="1500174"/>
            <a:ext cx="8858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 err="1" smtClean="0">
                <a:solidFill>
                  <a:srgbClr val="0056AC"/>
                </a:solidFill>
              </a:rPr>
              <a:t>Tips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and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suggestions</a:t>
            </a:r>
            <a:r>
              <a:rPr lang="cs-CZ" sz="3600" dirty="0" smtClean="0">
                <a:solidFill>
                  <a:srgbClr val="0056AC"/>
                </a:solidFill>
              </a:rPr>
              <a:t> to </a:t>
            </a:r>
            <a:r>
              <a:rPr lang="cs-CZ" sz="3600" dirty="0" err="1" smtClean="0">
                <a:solidFill>
                  <a:srgbClr val="0056AC"/>
                </a:solidFill>
              </a:rPr>
              <a:t>be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evaluated</a:t>
            </a:r>
            <a:r>
              <a:rPr lang="cs-CZ" sz="3600" dirty="0" smtClean="0">
                <a:solidFill>
                  <a:srgbClr val="0056AC"/>
                </a:solidFill>
              </a:rPr>
              <a:t> by </a:t>
            </a:r>
            <a:r>
              <a:rPr lang="cs-CZ" sz="3600" dirty="0" err="1" smtClean="0">
                <a:solidFill>
                  <a:srgbClr val="0056AC"/>
                </a:solidFill>
              </a:rPr>
              <a:t>local</a:t>
            </a:r>
            <a:r>
              <a:rPr lang="cs-CZ" sz="3600" dirty="0" smtClean="0">
                <a:solidFill>
                  <a:srgbClr val="0056AC"/>
                </a:solidFill>
              </a:rPr>
              <a:t> </a:t>
            </a:r>
            <a:r>
              <a:rPr lang="cs-CZ" sz="3600" dirty="0" err="1" smtClean="0">
                <a:solidFill>
                  <a:srgbClr val="0056AC"/>
                </a:solidFill>
              </a:rPr>
              <a:t>authorities</a:t>
            </a:r>
            <a:endParaRPr lang="en-US" sz="3600" dirty="0">
              <a:solidFill>
                <a:srgbClr val="0056AC"/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214282" y="2786058"/>
            <a:ext cx="89297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</p:txBody>
      </p:sp>
      <p:sp>
        <p:nvSpPr>
          <p:cNvPr id="7" name="TextovéPole 6"/>
          <p:cNvSpPr txBox="1"/>
          <p:nvPr/>
        </p:nvSpPr>
        <p:spPr>
          <a:xfrm>
            <a:off x="571472" y="2643182"/>
            <a:ext cx="8358246" cy="5221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Content</a:t>
            </a:r>
            <a:r>
              <a:rPr lang="cs-CZ" dirty="0" smtClean="0"/>
              <a:t> 2nd:</a:t>
            </a:r>
          </a:p>
          <a:p>
            <a:r>
              <a:rPr lang="cs-CZ" dirty="0" smtClean="0"/>
              <a:t>-Basic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comfort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biomechanic</a:t>
            </a:r>
            <a:endParaRPr lang="cs-CZ" dirty="0" smtClean="0"/>
          </a:p>
          <a:p>
            <a:r>
              <a:rPr lang="cs-CZ" dirty="0" smtClean="0"/>
              <a:t>-</a:t>
            </a:r>
            <a:r>
              <a:rPr lang="cs-CZ" dirty="0" err="1" smtClean="0"/>
              <a:t>Own</a:t>
            </a:r>
            <a:r>
              <a:rPr lang="cs-CZ" dirty="0" smtClean="0"/>
              <a:t> </a:t>
            </a:r>
            <a:r>
              <a:rPr lang="cs-CZ" dirty="0" err="1" smtClean="0"/>
              <a:t>projects</a:t>
            </a:r>
            <a:endParaRPr lang="cs-CZ" dirty="0" smtClean="0"/>
          </a:p>
          <a:p>
            <a:r>
              <a:rPr lang="cs-CZ" dirty="0" smtClean="0"/>
              <a:t>-</a:t>
            </a:r>
            <a:r>
              <a:rPr lang="cs-CZ" dirty="0" err="1" smtClean="0"/>
              <a:t>Best</a:t>
            </a:r>
            <a:r>
              <a:rPr lang="cs-CZ" dirty="0" smtClean="0"/>
              <a:t> </a:t>
            </a:r>
            <a:r>
              <a:rPr lang="cs-CZ" dirty="0" err="1" smtClean="0"/>
              <a:t>practise</a:t>
            </a:r>
            <a:r>
              <a:rPr lang="cs-CZ" dirty="0" smtClean="0"/>
              <a:t> in </a:t>
            </a:r>
            <a:r>
              <a:rPr lang="cs-CZ" dirty="0" err="1" smtClean="0"/>
              <a:t>shoe</a:t>
            </a:r>
            <a:r>
              <a:rPr lang="cs-CZ" dirty="0" smtClean="0"/>
              <a:t> </a:t>
            </a:r>
            <a:r>
              <a:rPr lang="cs-CZ" dirty="0" err="1" smtClean="0"/>
              <a:t>production</a:t>
            </a:r>
            <a:endParaRPr lang="cs-CZ" dirty="0" smtClean="0"/>
          </a:p>
          <a:p>
            <a:r>
              <a:rPr lang="cs-CZ" dirty="0" smtClean="0"/>
              <a:t>(</a:t>
            </a:r>
            <a:r>
              <a:rPr lang="cs-CZ" dirty="0" err="1" smtClean="0"/>
              <a:t>Above</a:t>
            </a:r>
            <a:r>
              <a:rPr lang="cs-CZ" dirty="0" smtClean="0"/>
              <a:t> </a:t>
            </a:r>
            <a:r>
              <a:rPr lang="cs-CZ" dirty="0" err="1" smtClean="0"/>
              <a:t>mentioned</a:t>
            </a:r>
            <a:r>
              <a:rPr lang="cs-CZ" dirty="0" smtClean="0"/>
              <a:t> </a:t>
            </a:r>
            <a:r>
              <a:rPr lang="cs-CZ" dirty="0" err="1" smtClean="0"/>
              <a:t>trainings</a:t>
            </a:r>
            <a:r>
              <a:rPr lang="cs-CZ" dirty="0" smtClean="0"/>
              <a:t> </a:t>
            </a:r>
            <a:r>
              <a:rPr lang="cs-CZ" dirty="0" err="1" smtClean="0"/>
              <a:t>will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help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all</a:t>
            </a:r>
            <a:r>
              <a:rPr lang="cs-CZ" dirty="0" smtClean="0"/>
              <a:t> </a:t>
            </a:r>
            <a:r>
              <a:rPr lang="cs-CZ" dirty="0" err="1" smtClean="0"/>
              <a:t>participated</a:t>
            </a:r>
            <a:r>
              <a:rPr lang="cs-CZ" dirty="0" smtClean="0"/>
              <a:t> </a:t>
            </a:r>
            <a:r>
              <a:rPr lang="cs-CZ" dirty="0" err="1" smtClean="0"/>
              <a:t>companies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will</a:t>
            </a:r>
            <a:r>
              <a:rPr lang="cs-CZ" dirty="0" smtClean="0"/>
              <a:t> </a:t>
            </a:r>
            <a:r>
              <a:rPr lang="cs-CZ" dirty="0" err="1" smtClean="0"/>
              <a:t>bring</a:t>
            </a:r>
            <a:r>
              <a:rPr lang="cs-CZ" dirty="0" smtClean="0"/>
              <a:t> </a:t>
            </a:r>
            <a:r>
              <a:rPr lang="cs-CZ" dirty="0" err="1" smtClean="0"/>
              <a:t>training</a:t>
            </a:r>
            <a:r>
              <a:rPr lang="cs-CZ" dirty="0" smtClean="0"/>
              <a:t> </a:t>
            </a:r>
            <a:r>
              <a:rPr lang="cs-CZ" dirty="0" err="1" smtClean="0"/>
              <a:t>material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future</a:t>
            </a:r>
            <a:r>
              <a:rPr lang="cs-CZ" dirty="0" smtClean="0"/>
              <a:t> </a:t>
            </a:r>
            <a:r>
              <a:rPr lang="cs-CZ" dirty="0" err="1" smtClean="0"/>
              <a:t>training</a:t>
            </a:r>
            <a:r>
              <a:rPr lang="cs-CZ" dirty="0" smtClean="0"/>
              <a:t> centre)</a:t>
            </a:r>
          </a:p>
          <a:p>
            <a:endParaRPr lang="cs-CZ" dirty="0" smtClean="0"/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 Help to </a:t>
            </a:r>
            <a:r>
              <a:rPr lang="cs-CZ" dirty="0" err="1" smtClean="0"/>
              <a:t>selected</a:t>
            </a:r>
            <a:r>
              <a:rPr lang="cs-CZ" dirty="0" smtClean="0"/>
              <a:t> </a:t>
            </a:r>
            <a:r>
              <a:rPr lang="cs-CZ" dirty="0" err="1" smtClean="0"/>
              <a:t>vendors</a:t>
            </a:r>
            <a:r>
              <a:rPr lang="cs-CZ" dirty="0" smtClean="0"/>
              <a:t> </a:t>
            </a:r>
            <a:r>
              <a:rPr lang="cs-CZ" dirty="0" smtClean="0"/>
              <a:t>to</a:t>
            </a:r>
            <a:r>
              <a:rPr lang="cs-CZ" dirty="0" smtClean="0"/>
              <a:t> </a:t>
            </a:r>
            <a:r>
              <a:rPr lang="cs-CZ" dirty="0" smtClean="0"/>
              <a:t>import </a:t>
            </a:r>
            <a:r>
              <a:rPr lang="cs-CZ" dirty="0" err="1" smtClean="0"/>
              <a:t>wide</a:t>
            </a:r>
            <a:r>
              <a:rPr lang="cs-CZ" dirty="0" smtClean="0"/>
              <a:t> variety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missing</a:t>
            </a:r>
            <a:r>
              <a:rPr lang="cs-CZ" dirty="0" smtClean="0"/>
              <a:t> </a:t>
            </a:r>
            <a:r>
              <a:rPr lang="cs-CZ" dirty="0" err="1" smtClean="0"/>
              <a:t>materials</a:t>
            </a:r>
            <a:r>
              <a:rPr lang="cs-CZ" dirty="0" smtClean="0"/>
              <a:t>, </a:t>
            </a:r>
            <a:r>
              <a:rPr lang="cs-CZ" dirty="0" err="1" smtClean="0"/>
              <a:t>tools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components</a:t>
            </a:r>
            <a:endParaRPr lang="cs-CZ" dirty="0" smtClean="0"/>
          </a:p>
          <a:p>
            <a:pPr>
              <a:buFont typeface="Arial" pitchFamily="34" charset="0"/>
              <a:buChar char="•"/>
            </a:pPr>
            <a:r>
              <a:rPr lang="cs-CZ" dirty="0" err="1" smtClean="0"/>
              <a:t>Regularly</a:t>
            </a:r>
            <a:r>
              <a:rPr lang="cs-CZ" dirty="0" smtClean="0"/>
              <a:t> </a:t>
            </a:r>
            <a:r>
              <a:rPr lang="cs-CZ" dirty="0" err="1" smtClean="0"/>
              <a:t>make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„</a:t>
            </a:r>
            <a:r>
              <a:rPr lang="cs-CZ" dirty="0" err="1" smtClean="0"/>
              <a:t>round</a:t>
            </a:r>
            <a:r>
              <a:rPr lang="cs-CZ" dirty="0" smtClean="0"/>
              <a:t> </a:t>
            </a:r>
            <a:r>
              <a:rPr lang="cs-CZ" dirty="0" err="1" smtClean="0"/>
              <a:t>trips</a:t>
            </a:r>
            <a:r>
              <a:rPr lang="cs-CZ" dirty="0" smtClean="0"/>
              <a:t>“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sharing</a:t>
            </a:r>
            <a:r>
              <a:rPr lang="cs-CZ" dirty="0" smtClean="0"/>
              <a:t> </a:t>
            </a:r>
            <a:r>
              <a:rPr lang="cs-CZ" dirty="0" err="1" smtClean="0"/>
              <a:t>ideas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help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developments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best</a:t>
            </a:r>
            <a:r>
              <a:rPr lang="cs-CZ" dirty="0" smtClean="0"/>
              <a:t> </a:t>
            </a:r>
            <a:r>
              <a:rPr lang="cs-CZ" dirty="0" err="1" smtClean="0"/>
              <a:t>practise</a:t>
            </a:r>
            <a:endParaRPr lang="cs-CZ" dirty="0" smtClean="0"/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Help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individual</a:t>
            </a:r>
            <a:r>
              <a:rPr lang="cs-CZ" dirty="0" smtClean="0"/>
              <a:t> </a:t>
            </a:r>
            <a:r>
              <a:rPr lang="cs-CZ" dirty="0" err="1" smtClean="0"/>
              <a:t>long</a:t>
            </a:r>
            <a:r>
              <a:rPr lang="cs-CZ" dirty="0" smtClean="0"/>
              <a:t> term </a:t>
            </a:r>
            <a:r>
              <a:rPr lang="cs-CZ" dirty="0" err="1" smtClean="0"/>
              <a:t>development</a:t>
            </a:r>
            <a:r>
              <a:rPr lang="cs-CZ" dirty="0" smtClean="0"/>
              <a:t> </a:t>
            </a:r>
            <a:r>
              <a:rPr lang="cs-CZ" dirty="0" err="1" smtClean="0"/>
              <a:t>projects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individual</a:t>
            </a:r>
            <a:r>
              <a:rPr lang="cs-CZ" dirty="0" smtClean="0"/>
              <a:t> </a:t>
            </a:r>
            <a:r>
              <a:rPr lang="cs-CZ" dirty="0" err="1" smtClean="0"/>
              <a:t>companies</a:t>
            </a:r>
            <a:endParaRPr lang="cs-CZ" dirty="0" smtClean="0"/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Support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companies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technicians</a:t>
            </a:r>
            <a:r>
              <a:rPr lang="cs-CZ" dirty="0" smtClean="0"/>
              <a:t>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will</a:t>
            </a:r>
            <a:r>
              <a:rPr lang="cs-CZ" dirty="0" smtClean="0"/>
              <a:t> help to </a:t>
            </a:r>
            <a:r>
              <a:rPr lang="cs-CZ" dirty="0" err="1" smtClean="0"/>
              <a:t>create</a:t>
            </a:r>
            <a:r>
              <a:rPr lang="cs-CZ" dirty="0" smtClean="0"/>
              <a:t> </a:t>
            </a:r>
            <a:r>
              <a:rPr lang="cs-CZ" dirty="0" err="1" smtClean="0"/>
              <a:t>training</a:t>
            </a:r>
            <a:r>
              <a:rPr lang="cs-CZ" dirty="0" smtClean="0"/>
              <a:t> </a:t>
            </a:r>
            <a:r>
              <a:rPr lang="cs-CZ" dirty="0" err="1" smtClean="0"/>
              <a:t>materials</a:t>
            </a:r>
            <a:endParaRPr lang="cs-CZ" dirty="0" smtClean="0"/>
          </a:p>
          <a:p>
            <a:endParaRPr lang="cs-CZ" dirty="0" smtClean="0"/>
          </a:p>
          <a:p>
            <a:pPr>
              <a:buFont typeface="Arial" pitchFamily="34" charset="0"/>
              <a:buChar char="•"/>
            </a:pPr>
            <a:endParaRPr lang="cs-CZ" dirty="0" smtClean="0"/>
          </a:p>
          <a:p>
            <a:pPr>
              <a:buFont typeface="Arial" pitchFamily="34" charset="0"/>
              <a:buChar char="•"/>
            </a:pPr>
            <a:endParaRPr lang="cs-CZ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7"/>
          <p:cNvSpPr>
            <a:spLocks noChangeArrowheads="1"/>
          </p:cNvSpPr>
          <p:nvPr/>
        </p:nvSpPr>
        <p:spPr bwMode="auto">
          <a:xfrm>
            <a:off x="2839020" y="2871986"/>
            <a:ext cx="605346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de-DE" sz="2000" dirty="0" smtClean="0">
              <a:latin typeface="+mn-lt"/>
            </a:endParaRPr>
          </a:p>
          <a:p>
            <a:r>
              <a:rPr lang="en-US" sz="2000" dirty="0" smtClean="0">
                <a:latin typeface="+mn-lt"/>
              </a:rPr>
              <a:t>The </a:t>
            </a:r>
            <a:r>
              <a:rPr lang="en-US" sz="2000" b="1" dirty="0" smtClean="0">
                <a:latin typeface="+mn-lt"/>
              </a:rPr>
              <a:t>International Shoe Competence Center </a:t>
            </a:r>
            <a:r>
              <a:rPr lang="en-US" sz="2000" b="1" dirty="0" err="1" smtClean="0">
                <a:latin typeface="+mn-lt"/>
              </a:rPr>
              <a:t>Pirmasens</a:t>
            </a:r>
            <a:r>
              <a:rPr lang="en-US" sz="2000" b="1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gGmbH</a:t>
            </a:r>
            <a:r>
              <a:rPr lang="en-US" sz="2000" dirty="0" smtClean="0">
                <a:latin typeface="+mn-lt"/>
              </a:rPr>
              <a:t>, or </a:t>
            </a:r>
            <a:r>
              <a:rPr lang="en-US" sz="2000" b="1" dirty="0" smtClean="0">
                <a:latin typeface="+mn-lt"/>
              </a:rPr>
              <a:t>ISC Germany </a:t>
            </a:r>
            <a:r>
              <a:rPr lang="en-US" sz="2000" dirty="0" smtClean="0">
                <a:latin typeface="+mn-lt"/>
              </a:rPr>
              <a:t>for short, is a training and research center for the international leather and footwear industry, its suppliers, and for trade.</a:t>
            </a:r>
          </a:p>
          <a:p>
            <a:endParaRPr lang="en-US" sz="2000" dirty="0" smtClean="0">
              <a:latin typeface="+mn-lt"/>
            </a:endParaRPr>
          </a:p>
          <a:p>
            <a:endParaRPr lang="en-US" sz="2000" dirty="0" smtClean="0">
              <a:latin typeface="+mn-lt"/>
            </a:endParaRPr>
          </a:p>
          <a:p>
            <a:endParaRPr lang="de-DE" sz="2000" dirty="0">
              <a:latin typeface="+mn-lt"/>
            </a:endParaRPr>
          </a:p>
        </p:txBody>
      </p:sp>
      <p:pic>
        <p:nvPicPr>
          <p:cNvPr id="8" name="Grafik 6" descr="schagwörter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935" y="2971800"/>
            <a:ext cx="2432746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422301"/>
            <a:ext cx="2425700" cy="154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el 1"/>
          <p:cNvSpPr txBox="1">
            <a:spLocks/>
          </p:cNvSpPr>
          <p:nvPr/>
        </p:nvSpPr>
        <p:spPr bwMode="auto">
          <a:xfrm>
            <a:off x="2714624" y="1714500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de-DE" sz="4400" b="1" dirty="0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Who </a:t>
            </a:r>
            <a:r>
              <a:rPr lang="de-DE" sz="4400" b="1" dirty="0" err="1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We</a:t>
            </a:r>
            <a:r>
              <a:rPr lang="de-DE" sz="4400" b="1" dirty="0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 Are</a:t>
            </a:r>
            <a:endParaRPr lang="de-DE" sz="4400" b="1" dirty="0">
              <a:solidFill>
                <a:srgbClr val="0056AC"/>
              </a:solidFill>
              <a:latin typeface="Cambria" pitchFamily="18" charset="0"/>
              <a:cs typeface="Arial" charset="0"/>
            </a:endParaRPr>
          </a:p>
        </p:txBody>
      </p:sp>
      <p:sp>
        <p:nvSpPr>
          <p:cNvPr id="10" name="Untertitel 2"/>
          <p:cNvSpPr txBox="1">
            <a:spLocks/>
          </p:cNvSpPr>
          <p:nvPr/>
        </p:nvSpPr>
        <p:spPr bwMode="auto">
          <a:xfrm>
            <a:off x="2301552" y="6618288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de-DE" sz="700" dirty="0">
                <a:solidFill>
                  <a:srgbClr val="0056AC"/>
                </a:solidFill>
                <a:cs typeface="Arial" charset="0"/>
              </a:rPr>
              <a:t>Marie-Curie-Str. 20 | 66953 Pirmasens | Germany |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Phone: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+49 6331 145334 0 | Fax: +49 6331 145334 30 | E-Mail: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info@isc-germany.com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| Web: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www.isc-germany.com</a:t>
            </a:r>
            <a:endParaRPr lang="de-DE" sz="700" dirty="0">
              <a:solidFill>
                <a:srgbClr val="0056AC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Untertitel 2"/>
          <p:cNvSpPr txBox="1">
            <a:spLocks/>
          </p:cNvSpPr>
          <p:nvPr/>
        </p:nvSpPr>
        <p:spPr bwMode="auto">
          <a:xfrm>
            <a:off x="742950" y="2636912"/>
            <a:ext cx="8077200" cy="96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34" charset="-128"/>
                <a:cs typeface="ＭＳ Ｐゴシック" pitchFamily="64" charset="-128"/>
              </a:rPr>
              <a:t>Numerous partners have joined us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34" charset="-128"/>
                <a:cs typeface="ＭＳ Ｐゴシック" pitchFamily="64" charset="-128"/>
              </a:rPr>
              <a:t>! Become part of the network!</a:t>
            </a:r>
            <a:endParaRPr kumimoji="0" lang="de-DE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34" charset="-128"/>
              <a:cs typeface="Arial" charset="0"/>
            </a:endParaRPr>
          </a:p>
        </p:txBody>
      </p:sp>
      <p:pic>
        <p:nvPicPr>
          <p:cNvPr id="16" name="Grafik 8" descr="caprice-logo_en_web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74369" y="3103009"/>
            <a:ext cx="812448" cy="702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Grafik 9" descr="elefanten_web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2055" y="3248631"/>
            <a:ext cx="812448" cy="411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Grafik 10" descr="esta-logo_web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7122" y="3129434"/>
            <a:ext cx="720000" cy="649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Grafik 14" descr="fuller_web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69741" y="3156321"/>
            <a:ext cx="900000" cy="596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Grafik 15" descr="gabor_web_2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12360" y="3256400"/>
            <a:ext cx="1212431" cy="3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Grafik 16" descr="gallus_web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4405" y="3843040"/>
            <a:ext cx="813045" cy="7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Grafik 17" descr="gore_web.jp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32084" y="3789040"/>
            <a:ext cx="923916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Grafik 18" descr="huntsman_web.jp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800634" y="4059040"/>
            <a:ext cx="1289179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Grafik 19" descr="jaeger_web.jpg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34447" y="4077040"/>
            <a:ext cx="1187885" cy="3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Grafik 20" descr="lanxess_web.jp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740352" y="4059040"/>
            <a:ext cx="939572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Grafik 21" descr="mikro_pak_web.jp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276564" y="4581128"/>
            <a:ext cx="1131321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Grafik 22" descr="pfi_logo_web.jpg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524328" y="4725144"/>
            <a:ext cx="1279266" cy="3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Grafik 23" descr="pk_logo_web.jpg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806168" y="4725144"/>
            <a:ext cx="1319877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Grafik 25" descr="ricosta_logo_web.jpg"/>
          <p:cNvPicPr>
            <a:picLocks noChangeAspect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23528" y="5464108"/>
            <a:ext cx="1911547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Grafik 26" descr="rika_web.jpg"/>
          <p:cNvPicPr>
            <a:picLocks noChangeAspect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924181" y="5482658"/>
            <a:ext cx="974938" cy="32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Grafik 27" descr="ring_group_web.jpg"/>
          <p:cNvPicPr>
            <a:picLocks noChangeAspect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395536" y="4653136"/>
            <a:ext cx="1284462" cy="6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Grafik 28" descr="sk_logo_web.jpg"/>
          <p:cNvPicPr>
            <a:picLocks noChangeAspect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464386" y="6077903"/>
            <a:ext cx="1446128" cy="2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Grafik 29" descr="solor_logo_web.jpg"/>
          <p:cNvPicPr>
            <a:picLocks noChangeAspect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8172400" y="5301208"/>
            <a:ext cx="812448" cy="99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Grafik 30" descr="ss%20machinery.jpg"/>
          <p:cNvPicPr>
            <a:picLocks noChangeAspect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6588224" y="5374108"/>
            <a:ext cx="1525274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Grafik 31" descr="steptechnik_web.jpg"/>
          <p:cNvPicPr>
            <a:picLocks noChangeAspect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2388440" y="6021288"/>
            <a:ext cx="1299917" cy="329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Grafik 32" descr="strobel_logo_web.jpg"/>
          <p:cNvPicPr>
            <a:picLocks noChangeAspect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6444208" y="6097957"/>
            <a:ext cx="1289762" cy="175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Titel 1"/>
          <p:cNvSpPr txBox="1">
            <a:spLocks/>
          </p:cNvSpPr>
          <p:nvPr/>
        </p:nvSpPr>
        <p:spPr bwMode="auto">
          <a:xfrm>
            <a:off x="2721074" y="1695450"/>
            <a:ext cx="8034089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6AC"/>
                </a:solidFill>
                <a:effectLst/>
                <a:uLnTx/>
                <a:uFillTx/>
                <a:latin typeface="Cambria" pitchFamily="18" charset="0"/>
                <a:cs typeface="Arial" charset="0"/>
              </a:rPr>
              <a:t>ISC Partners</a:t>
            </a:r>
          </a:p>
        </p:txBody>
      </p:sp>
      <p:pic>
        <p:nvPicPr>
          <p:cNvPr id="41" name="Grafik 40" descr="Ecco.jp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2929436" y="3299058"/>
            <a:ext cx="1080000" cy="310685"/>
          </a:xfrm>
          <a:prstGeom prst="rect">
            <a:avLst/>
          </a:prstGeom>
        </p:spPr>
      </p:pic>
      <p:pic>
        <p:nvPicPr>
          <p:cNvPr id="42" name="Grafik 41" descr="stockmeyer_web.jp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4166283" y="6023903"/>
            <a:ext cx="1800000" cy="324000"/>
          </a:xfrm>
          <a:prstGeom prst="rect">
            <a:avLst/>
          </a:prstGeom>
        </p:spPr>
      </p:pic>
      <p:pic>
        <p:nvPicPr>
          <p:cNvPr id="43" name="Grafik 42" descr="MB_International_web.jp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2078281" y="4725144"/>
            <a:ext cx="1800000" cy="504000"/>
          </a:xfrm>
          <a:prstGeom prst="rect">
            <a:avLst/>
          </a:prstGeom>
        </p:spPr>
      </p:pic>
      <p:sp>
        <p:nvSpPr>
          <p:cNvPr id="46" name="Untertitel 2"/>
          <p:cNvSpPr txBox="1">
            <a:spLocks/>
          </p:cNvSpPr>
          <p:nvPr/>
        </p:nvSpPr>
        <p:spPr bwMode="auto">
          <a:xfrm>
            <a:off x="2301552" y="6618288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de-DE" sz="700" dirty="0">
                <a:solidFill>
                  <a:srgbClr val="0056AC"/>
                </a:solidFill>
                <a:cs typeface="Arial" charset="0"/>
              </a:rPr>
              <a:t>Marie-Curie-Str. 20 | 66953 Pirmasens | Germany |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Phone: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+49 6331 145334 0 | Fax: +49 6331 145334 30 | E-Mail: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info@isc-germany.com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| Web: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www.isc-germany.com</a:t>
            </a:r>
            <a:endParaRPr lang="de-DE" sz="700" dirty="0">
              <a:solidFill>
                <a:srgbClr val="0056AC"/>
              </a:solidFill>
              <a:cs typeface="Arial" charset="0"/>
            </a:endParaRPr>
          </a:p>
        </p:txBody>
      </p:sp>
      <p:pic>
        <p:nvPicPr>
          <p:cNvPr id="45" name="Grafik 44" descr="Logo_klein.pn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179512" y="3184400"/>
            <a:ext cx="1252238" cy="540000"/>
          </a:xfrm>
          <a:prstGeom prst="rect">
            <a:avLst/>
          </a:prstGeom>
        </p:spPr>
      </p:pic>
      <p:pic>
        <p:nvPicPr>
          <p:cNvPr id="7170" name="Picture 2" descr="http://www.isc-germany.de/uploads/RTEmagicC_jihua_web.jpg.jpg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5966966" y="3991390"/>
            <a:ext cx="1428750" cy="495301"/>
          </a:xfrm>
          <a:prstGeom prst="rect">
            <a:avLst/>
          </a:prstGeom>
          <a:noFill/>
        </p:spPr>
      </p:pic>
      <p:pic>
        <p:nvPicPr>
          <p:cNvPr id="7172" name="Picture 4" descr="http://www.isc-germany.de/fileadmin/RGT-Logo_web.jpg"/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2365253" y="5301208"/>
            <a:ext cx="1428750" cy="685800"/>
          </a:xfrm>
          <a:prstGeom prst="rect">
            <a:avLst/>
          </a:prstGeom>
          <a:noFill/>
        </p:spPr>
      </p:pic>
      <p:pic>
        <p:nvPicPr>
          <p:cNvPr id="7174" name="Picture 6" descr="http://www.isc-germany.de/uploads/RTEmagicC_rohde_web.gif.gif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5029297" y="5434558"/>
            <a:ext cx="1428750" cy="4191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Untertitel 2"/>
          <p:cNvSpPr txBox="1">
            <a:spLocks/>
          </p:cNvSpPr>
          <p:nvPr/>
        </p:nvSpPr>
        <p:spPr bwMode="auto">
          <a:xfrm>
            <a:off x="2357438" y="6618288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de-DE" sz="700">
                <a:solidFill>
                  <a:srgbClr val="0056AC"/>
                </a:solidFill>
                <a:cs typeface="Arial" charset="0"/>
              </a:rPr>
              <a:t>Marie-Curie-Str. 20 | 66953 Pirmasens | Germany | Tel.: +49 6331 145334 0 | Fax: +49 6331 145334 30 | E-Mail: info@isc-pirmasens.de | Web: www.isc-pirmasens.de</a:t>
            </a:r>
          </a:p>
        </p:txBody>
      </p:sp>
      <p:sp>
        <p:nvSpPr>
          <p:cNvPr id="7" name="Rechteck 7"/>
          <p:cNvSpPr>
            <a:spLocks noChangeArrowheads="1"/>
          </p:cNvSpPr>
          <p:nvPr/>
        </p:nvSpPr>
        <p:spPr bwMode="auto">
          <a:xfrm>
            <a:off x="2872383" y="2857500"/>
            <a:ext cx="617842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US" sz="2000" dirty="0" smtClean="0">
              <a:latin typeface="+mn-lt"/>
            </a:endParaRPr>
          </a:p>
          <a:p>
            <a:r>
              <a:rPr lang="de-DE" sz="2000" dirty="0" err="1" smtClean="0">
                <a:latin typeface="+mn-lt"/>
              </a:rPr>
              <a:t>Thank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you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for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your</a:t>
            </a:r>
            <a:r>
              <a:rPr lang="de-DE" sz="2000" dirty="0" smtClean="0">
                <a:latin typeface="+mn-lt"/>
              </a:rPr>
              <a:t> </a:t>
            </a:r>
            <a:r>
              <a:rPr lang="de-DE" sz="2000" dirty="0" err="1" smtClean="0">
                <a:latin typeface="+mn-lt"/>
              </a:rPr>
              <a:t>attention</a:t>
            </a:r>
            <a:r>
              <a:rPr lang="de-DE" sz="2000" dirty="0" smtClean="0">
                <a:latin typeface="+mn-lt"/>
              </a:rPr>
              <a:t>!</a:t>
            </a:r>
          </a:p>
          <a:p>
            <a:endParaRPr lang="de-DE" sz="2000" dirty="0" smtClean="0">
              <a:latin typeface="+mn-lt"/>
            </a:endParaRPr>
          </a:p>
        </p:txBody>
      </p:sp>
      <p:sp>
        <p:nvSpPr>
          <p:cNvPr id="16" name="Titel 1"/>
          <p:cNvSpPr txBox="1">
            <a:spLocks/>
          </p:cNvSpPr>
          <p:nvPr/>
        </p:nvSpPr>
        <p:spPr bwMode="auto">
          <a:xfrm>
            <a:off x="2718842" y="1714500"/>
            <a:ext cx="709228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de-DE" sz="4400" b="1" dirty="0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ISC Germany</a:t>
            </a:r>
            <a:endParaRPr lang="de-DE" sz="4400" b="1" dirty="0">
              <a:solidFill>
                <a:srgbClr val="0056AC"/>
              </a:solidFill>
              <a:latin typeface="Cambria" pitchFamily="18" charset="0"/>
              <a:cs typeface="Arial" charset="0"/>
            </a:endParaRPr>
          </a:p>
        </p:txBody>
      </p:sp>
      <p:pic>
        <p:nvPicPr>
          <p:cNvPr id="5" name="Grafik 6" descr="schagwörter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935" y="2971800"/>
            <a:ext cx="2432746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Grafik 8" descr="ISC_team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1" y="1412776"/>
            <a:ext cx="2433600" cy="16239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 txBox="1">
            <a:spLocks/>
          </p:cNvSpPr>
          <p:nvPr/>
        </p:nvSpPr>
        <p:spPr bwMode="auto">
          <a:xfrm>
            <a:off x="2714624" y="1714500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de-DE" sz="4400" b="1" dirty="0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Who </a:t>
            </a:r>
            <a:r>
              <a:rPr lang="de-DE" sz="4400" b="1" dirty="0" err="1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We</a:t>
            </a:r>
            <a:r>
              <a:rPr lang="de-DE" sz="4400" b="1" dirty="0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 Are</a:t>
            </a:r>
            <a:endParaRPr lang="de-DE" sz="4400" b="1" dirty="0">
              <a:solidFill>
                <a:srgbClr val="0056AC"/>
              </a:solidFill>
              <a:latin typeface="Cambria" pitchFamily="18" charset="0"/>
              <a:cs typeface="Arial" charset="0"/>
            </a:endParaRPr>
          </a:p>
        </p:txBody>
      </p:sp>
      <p:sp>
        <p:nvSpPr>
          <p:cNvPr id="7" name="Rechteck 7"/>
          <p:cNvSpPr>
            <a:spLocks noChangeArrowheads="1"/>
          </p:cNvSpPr>
          <p:nvPr/>
        </p:nvSpPr>
        <p:spPr bwMode="auto">
          <a:xfrm>
            <a:off x="2838475" y="2871986"/>
            <a:ext cx="617842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US" sz="2000" dirty="0" smtClean="0">
              <a:latin typeface="+mn-lt"/>
            </a:endParaRPr>
          </a:p>
          <a:p>
            <a:r>
              <a:rPr lang="en-US" sz="2000" dirty="0" smtClean="0">
                <a:latin typeface="+mn-lt"/>
              </a:rPr>
              <a:t>ISC Germany is an affiliate of the internationally renowned </a:t>
            </a:r>
            <a:r>
              <a:rPr lang="en-US" sz="2000" b="1" dirty="0" smtClean="0">
                <a:latin typeface="+mn-lt"/>
              </a:rPr>
              <a:t>Test and Research Institute </a:t>
            </a:r>
            <a:r>
              <a:rPr lang="en-US" sz="2000" b="1" dirty="0" err="1" smtClean="0">
                <a:latin typeface="+mn-lt"/>
              </a:rPr>
              <a:t>Pirmasens</a:t>
            </a:r>
            <a:r>
              <a:rPr lang="en-US" sz="2000" dirty="0" smtClean="0">
                <a:latin typeface="+mn-lt"/>
              </a:rPr>
              <a:t>.</a:t>
            </a:r>
          </a:p>
          <a:p>
            <a:endParaRPr lang="de-DE" sz="2000" dirty="0">
              <a:latin typeface="+mn-lt"/>
            </a:endParaRPr>
          </a:p>
        </p:txBody>
      </p:sp>
      <p:pic>
        <p:nvPicPr>
          <p:cNvPr id="8" name="Grafik 6" descr="schagwörter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935" y="2971800"/>
            <a:ext cx="2432746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422301"/>
            <a:ext cx="2425700" cy="154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Rouiller\Documents\isc_imagebroschüre\broschuere_2009\geb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484784"/>
            <a:ext cx="2426400" cy="3235200"/>
          </a:xfrm>
          <a:prstGeom prst="rect">
            <a:avLst/>
          </a:prstGeom>
          <a:noFill/>
        </p:spPr>
      </p:pic>
      <p:sp>
        <p:nvSpPr>
          <p:cNvPr id="45" name="Untertitel 2"/>
          <p:cNvSpPr txBox="1">
            <a:spLocks/>
          </p:cNvSpPr>
          <p:nvPr/>
        </p:nvSpPr>
        <p:spPr bwMode="auto">
          <a:xfrm>
            <a:off x="2301552" y="6618288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de-DE" sz="700" dirty="0">
                <a:solidFill>
                  <a:srgbClr val="0056AC"/>
                </a:solidFill>
                <a:cs typeface="Arial" charset="0"/>
              </a:rPr>
              <a:t>Marie-Curie-Str. 20 | 66953 Pirmasens | Germany |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Phone: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+49 6331 145334 0 | Fax: +49 6331 145334 30 | E-Mail: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info@isc-germany.com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| Web: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www.isc-germany.com</a:t>
            </a:r>
            <a:endParaRPr lang="de-DE" sz="700" dirty="0">
              <a:solidFill>
                <a:srgbClr val="0056AC"/>
              </a:solidFill>
              <a:cs typeface="Arial" charset="0"/>
            </a:endParaRPr>
          </a:p>
        </p:txBody>
      </p:sp>
      <p:pic>
        <p:nvPicPr>
          <p:cNvPr id="10" name="Picture 2" descr="C:\Users\Rouiller\Documents\pfi_anzeigen\PFI_group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405" y="4653320"/>
            <a:ext cx="1193093" cy="419838"/>
          </a:xfrm>
          <a:prstGeom prst="rect">
            <a:avLst/>
          </a:prstGeom>
          <a:noFill/>
        </p:spPr>
      </p:pic>
      <p:pic>
        <p:nvPicPr>
          <p:cNvPr id="54" name="Grafik 53" descr="PFI-Germany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952658" y="5339144"/>
            <a:ext cx="1193093" cy="426871"/>
          </a:xfrm>
          <a:prstGeom prst="rect">
            <a:avLst/>
          </a:prstGeom>
        </p:spPr>
      </p:pic>
      <p:pic>
        <p:nvPicPr>
          <p:cNvPr id="55" name="Grafik 54" descr="PFI-Hong-Kong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826023" y="5339144"/>
            <a:ext cx="1193093" cy="426871"/>
          </a:xfrm>
          <a:prstGeom prst="rect">
            <a:avLst/>
          </a:prstGeom>
        </p:spPr>
      </p:pic>
      <p:pic>
        <p:nvPicPr>
          <p:cNvPr id="56" name="Grafik 55" descr="PFI-China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262705" y="5339144"/>
            <a:ext cx="1193093" cy="426871"/>
          </a:xfrm>
          <a:prstGeom prst="rect">
            <a:avLst/>
          </a:prstGeom>
        </p:spPr>
      </p:pic>
      <p:pic>
        <p:nvPicPr>
          <p:cNvPr id="57" name="Grafik 56" descr="PFI-Middle-East_01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389341" y="5339144"/>
            <a:ext cx="1193093" cy="426871"/>
          </a:xfrm>
          <a:prstGeom prst="rect">
            <a:avLst/>
          </a:prstGeom>
        </p:spPr>
      </p:pic>
      <p:pic>
        <p:nvPicPr>
          <p:cNvPr id="58" name="Grafik 57" descr="PFI_Fareast_logo_web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699387" y="5339144"/>
            <a:ext cx="1193093" cy="419110"/>
          </a:xfrm>
          <a:prstGeom prst="rect">
            <a:avLst/>
          </a:prstGeom>
        </p:spPr>
      </p:pic>
      <p:pic>
        <p:nvPicPr>
          <p:cNvPr id="59" name="Grafik 58" descr="ISC-Germany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379180" y="5882449"/>
            <a:ext cx="1193093" cy="426871"/>
          </a:xfrm>
          <a:prstGeom prst="rect">
            <a:avLst/>
          </a:prstGeom>
        </p:spPr>
      </p:pic>
      <p:pic>
        <p:nvPicPr>
          <p:cNvPr id="60" name="Grafik 59" descr="PFI-Biotechnology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947309" y="5882449"/>
            <a:ext cx="1193093" cy="426871"/>
          </a:xfrm>
          <a:prstGeom prst="rect">
            <a:avLst/>
          </a:prstGeom>
        </p:spPr>
      </p:pic>
      <p:grpSp>
        <p:nvGrpSpPr>
          <p:cNvPr id="29" name="Gruppieren 28"/>
          <p:cNvGrpSpPr/>
          <p:nvPr/>
        </p:nvGrpSpPr>
        <p:grpSpPr>
          <a:xfrm>
            <a:off x="972480" y="5107452"/>
            <a:ext cx="1007232" cy="276999"/>
            <a:chOff x="3577490" y="6233944"/>
            <a:chExt cx="1215673" cy="342626"/>
          </a:xfrm>
        </p:grpSpPr>
        <p:sp>
          <p:nvSpPr>
            <p:cNvPr id="66" name="Abgerundete rechteckige Legende 65"/>
            <p:cNvSpPr/>
            <p:nvPr/>
          </p:nvSpPr>
          <p:spPr>
            <a:xfrm flipV="1">
              <a:off x="3622412" y="6251767"/>
              <a:ext cx="936104" cy="288036"/>
            </a:xfrm>
            <a:prstGeom prst="wedgeRoundRectCallout">
              <a:avLst>
                <a:gd name="adj1" fmla="val 86605"/>
                <a:gd name="adj2" fmla="val -143875"/>
                <a:gd name="adj3" fmla="val 16667"/>
              </a:avLst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9" name="Textfeld 68"/>
            <p:cNvSpPr txBox="1"/>
            <p:nvPr/>
          </p:nvSpPr>
          <p:spPr>
            <a:xfrm>
              <a:off x="3577490" y="6233944"/>
              <a:ext cx="1215673" cy="3426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b="1" dirty="0" err="1" smtClean="0">
                  <a:solidFill>
                    <a:schemeClr val="tx2"/>
                  </a:solidFill>
                  <a:latin typeface="+mn-lt"/>
                </a:rPr>
                <a:t>Since</a:t>
              </a:r>
              <a:r>
                <a:rPr lang="de-DE" sz="1200" b="1" dirty="0" smtClean="0">
                  <a:solidFill>
                    <a:schemeClr val="tx2"/>
                  </a:solidFill>
                  <a:latin typeface="+mn-lt"/>
                </a:rPr>
                <a:t> 1956</a:t>
              </a:r>
              <a:endParaRPr lang="de-DE" sz="1200" b="1" dirty="0">
                <a:solidFill>
                  <a:schemeClr val="tx2"/>
                </a:solidFill>
                <a:latin typeface="+mn-lt"/>
              </a:endParaRPr>
            </a:p>
          </p:txBody>
        </p:sp>
      </p:grpSp>
      <p:cxnSp>
        <p:nvCxnSpPr>
          <p:cNvPr id="71" name="Gewinkelte Verbindung 70"/>
          <p:cNvCxnSpPr>
            <a:stCxn id="10" idx="2"/>
            <a:endCxn id="58" idx="0"/>
          </p:cNvCxnSpPr>
          <p:nvPr/>
        </p:nvCxnSpPr>
        <p:spPr>
          <a:xfrm rot="16200000" flipH="1">
            <a:off x="6599449" y="3642660"/>
            <a:ext cx="265986" cy="3126983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Gewinkelte Verbindung 81"/>
          <p:cNvCxnSpPr>
            <a:stCxn id="10" idx="2"/>
            <a:endCxn id="56" idx="0"/>
          </p:cNvCxnSpPr>
          <p:nvPr/>
        </p:nvCxnSpPr>
        <p:spPr>
          <a:xfrm rot="16200000" flipH="1">
            <a:off x="5881108" y="4361000"/>
            <a:ext cx="265986" cy="16903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Gewinkelte Verbindung 84"/>
          <p:cNvCxnSpPr>
            <a:stCxn id="10" idx="2"/>
            <a:endCxn id="55" idx="0"/>
          </p:cNvCxnSpPr>
          <p:nvPr/>
        </p:nvCxnSpPr>
        <p:spPr>
          <a:xfrm rot="16200000" flipH="1">
            <a:off x="5162767" y="5079342"/>
            <a:ext cx="265986" cy="25361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Gewinkelte Verbindung 86"/>
          <p:cNvCxnSpPr>
            <a:stCxn id="10" idx="2"/>
            <a:endCxn id="57" idx="0"/>
          </p:cNvCxnSpPr>
          <p:nvPr/>
        </p:nvCxnSpPr>
        <p:spPr>
          <a:xfrm rot="5400000">
            <a:off x="4444426" y="4614619"/>
            <a:ext cx="265986" cy="1183064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Gewinkelte Verbindung 90"/>
          <p:cNvCxnSpPr>
            <a:stCxn id="10" idx="2"/>
            <a:endCxn id="54" idx="0"/>
          </p:cNvCxnSpPr>
          <p:nvPr/>
        </p:nvCxnSpPr>
        <p:spPr>
          <a:xfrm rot="5400000">
            <a:off x="3726084" y="3896278"/>
            <a:ext cx="265986" cy="261974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Gewinkelte Verbindung 97"/>
          <p:cNvCxnSpPr>
            <a:stCxn id="54" idx="2"/>
            <a:endCxn id="59" idx="0"/>
          </p:cNvCxnSpPr>
          <p:nvPr/>
        </p:nvCxnSpPr>
        <p:spPr>
          <a:xfrm rot="16200000" flipH="1">
            <a:off x="3204248" y="5110972"/>
            <a:ext cx="116432" cy="1426521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winkelte Verbindung 26"/>
          <p:cNvCxnSpPr>
            <a:stCxn id="54" idx="2"/>
            <a:endCxn id="60" idx="0"/>
          </p:cNvCxnSpPr>
          <p:nvPr/>
        </p:nvCxnSpPr>
        <p:spPr>
          <a:xfrm rot="5400000">
            <a:off x="2488314" y="5821558"/>
            <a:ext cx="116432" cy="5349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7"/>
          <p:cNvSpPr>
            <a:spLocks noChangeArrowheads="1"/>
          </p:cNvSpPr>
          <p:nvPr/>
        </p:nvSpPr>
        <p:spPr bwMode="auto">
          <a:xfrm>
            <a:off x="2853333" y="2855987"/>
            <a:ext cx="5319067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US" sz="2000" dirty="0" smtClean="0">
              <a:latin typeface="+mn-lt"/>
            </a:endParaRPr>
          </a:p>
          <a:p>
            <a:r>
              <a:rPr lang="en-US" sz="2000" dirty="0" smtClean="0">
                <a:latin typeface="+mn-lt"/>
              </a:rPr>
              <a:t>You are looking for innovative solutions, for project partners or for training courses to reinforce the expertise of your staff?</a:t>
            </a:r>
          </a:p>
          <a:p>
            <a:endParaRPr lang="en-US" sz="2000" dirty="0" smtClean="0">
              <a:latin typeface="+mn-lt"/>
            </a:endParaRPr>
          </a:p>
          <a:p>
            <a:r>
              <a:rPr lang="en-US" sz="2000" dirty="0" smtClean="0">
                <a:latin typeface="+mn-lt"/>
              </a:rPr>
              <a:t>Welcome at ISC Germany – what can we do for you?</a:t>
            </a:r>
          </a:p>
          <a:p>
            <a:endParaRPr lang="en-US" sz="2000" dirty="0" smtClean="0">
              <a:latin typeface="+mn-lt"/>
            </a:endParaRPr>
          </a:p>
        </p:txBody>
      </p:sp>
      <p:pic>
        <p:nvPicPr>
          <p:cNvPr id="8" name="Grafik 6" descr="schagwörter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037706"/>
            <a:ext cx="2432746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Untertitel 2"/>
          <p:cNvSpPr txBox="1">
            <a:spLocks/>
          </p:cNvSpPr>
          <p:nvPr/>
        </p:nvSpPr>
        <p:spPr bwMode="auto">
          <a:xfrm>
            <a:off x="2301552" y="6618288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de-DE" sz="700" dirty="0">
                <a:solidFill>
                  <a:srgbClr val="0056AC"/>
                </a:solidFill>
                <a:cs typeface="Arial" charset="0"/>
              </a:rPr>
              <a:t>Marie-Curie-Str. 20 | 66953 Pirmasens | Germany |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Phone: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+49 6331 145334 0 | Fax: +49 6331 145334 30 | E-Mail: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info@isc-germany.com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| Web: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www.isc-germany.com</a:t>
            </a:r>
            <a:endParaRPr lang="de-DE" sz="700" dirty="0">
              <a:solidFill>
                <a:srgbClr val="0056AC"/>
              </a:solidFill>
              <a:cs typeface="Arial" charset="0"/>
            </a:endParaRPr>
          </a:p>
        </p:txBody>
      </p:sp>
      <p:pic>
        <p:nvPicPr>
          <p:cNvPr id="15" name="Grafik 14" descr="scanner_b_1500_px.t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422301"/>
            <a:ext cx="2433600" cy="1619154"/>
          </a:xfrm>
          <a:prstGeom prst="rect">
            <a:avLst/>
          </a:prstGeom>
        </p:spPr>
      </p:pic>
      <p:sp>
        <p:nvSpPr>
          <p:cNvPr id="10" name="Titel 1"/>
          <p:cNvSpPr txBox="1">
            <a:spLocks/>
          </p:cNvSpPr>
          <p:nvPr/>
        </p:nvSpPr>
        <p:spPr bwMode="auto">
          <a:xfrm>
            <a:off x="2714624" y="1714500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de-DE" sz="4400" b="1" dirty="0" err="1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What</a:t>
            </a:r>
            <a:r>
              <a:rPr lang="de-DE" sz="4400" b="1" dirty="0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 </a:t>
            </a:r>
            <a:r>
              <a:rPr lang="de-DE" sz="4400" b="1" dirty="0" err="1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We</a:t>
            </a:r>
            <a:r>
              <a:rPr lang="de-DE" sz="4400" b="1" dirty="0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 Do</a:t>
            </a:r>
            <a:endParaRPr lang="de-DE" sz="4400" b="1" dirty="0">
              <a:solidFill>
                <a:srgbClr val="0056AC"/>
              </a:solidFill>
              <a:latin typeface="Cambria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7"/>
          <p:cNvSpPr>
            <a:spLocks noChangeArrowheads="1"/>
          </p:cNvSpPr>
          <p:nvPr/>
        </p:nvSpPr>
        <p:spPr bwMode="auto">
          <a:xfrm>
            <a:off x="2858070" y="2856076"/>
            <a:ext cx="617842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de-DE" sz="2000" dirty="0" smtClean="0">
              <a:latin typeface="+mn-lt"/>
            </a:endParaRPr>
          </a:p>
          <a:p>
            <a:r>
              <a:rPr lang="en-US" sz="2000" dirty="0" smtClean="0">
                <a:latin typeface="+mn-lt"/>
              </a:rPr>
              <a:t>We accompany you with a </a:t>
            </a:r>
            <a:r>
              <a:rPr lang="en-US" sz="2000" b="1" dirty="0" smtClean="0">
                <a:latin typeface="+mn-lt"/>
              </a:rPr>
              <a:t>full-service offer along the complete value creation chain</a:t>
            </a:r>
            <a:r>
              <a:rPr lang="en-US" sz="2000" dirty="0" smtClean="0">
                <a:latin typeface="+mn-lt"/>
              </a:rPr>
              <a:t> providing support in the following areas </a:t>
            </a:r>
          </a:p>
          <a:p>
            <a:r>
              <a:rPr lang="en-US" sz="2000" dirty="0" smtClean="0">
                <a:latin typeface="+mn-lt"/>
              </a:rPr>
              <a:t>	</a:t>
            </a:r>
            <a:r>
              <a:rPr lang="de-DE" sz="2000" dirty="0" smtClean="0">
                <a:latin typeface="+mn-lt"/>
              </a:rPr>
              <a:t/>
            </a:r>
            <a:br>
              <a:rPr lang="de-DE" sz="2000" dirty="0" smtClean="0">
                <a:latin typeface="+mn-lt"/>
              </a:rPr>
            </a:br>
            <a:r>
              <a:rPr lang="de-DE" sz="2000" dirty="0" smtClean="0">
                <a:latin typeface="+mn-lt"/>
              </a:rPr>
              <a:t/>
            </a:r>
            <a:br>
              <a:rPr lang="de-DE" sz="2000" dirty="0" smtClean="0">
                <a:latin typeface="+mn-lt"/>
              </a:rPr>
            </a:br>
            <a:endParaRPr lang="en-US" sz="2000" dirty="0" smtClean="0">
              <a:latin typeface="+mn-lt"/>
            </a:endParaRPr>
          </a:p>
          <a:p>
            <a:endParaRPr lang="de-DE" sz="2000" dirty="0">
              <a:latin typeface="+mn-lt"/>
            </a:endParaRPr>
          </a:p>
        </p:txBody>
      </p:sp>
      <p:pic>
        <p:nvPicPr>
          <p:cNvPr id="8" name="Grafik 6" descr="schagwörter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8" y="2996952"/>
            <a:ext cx="2432746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Untertitel 2"/>
          <p:cNvSpPr txBox="1">
            <a:spLocks/>
          </p:cNvSpPr>
          <p:nvPr/>
        </p:nvSpPr>
        <p:spPr bwMode="auto">
          <a:xfrm>
            <a:off x="2301552" y="6618288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de-DE" sz="700" dirty="0">
                <a:solidFill>
                  <a:srgbClr val="0056AC"/>
                </a:solidFill>
                <a:cs typeface="Arial" charset="0"/>
              </a:rPr>
              <a:t>Marie-Curie-Str. 20 | 66953 Pirmasens | Germany |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Phone: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+49 6331 145334 0 | Fax: +49 6331 145334 30 | E-Mail: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info@isc-germany.com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| Web: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www.isc-germany.com</a:t>
            </a:r>
            <a:endParaRPr lang="de-DE" sz="700" dirty="0">
              <a:solidFill>
                <a:srgbClr val="0056AC"/>
              </a:solidFill>
              <a:cs typeface="Arial" charset="0"/>
            </a:endParaRPr>
          </a:p>
        </p:txBody>
      </p:sp>
      <p:pic>
        <p:nvPicPr>
          <p:cNvPr id="16" name="Grafik 15" descr="isc_produktentwicklung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422301"/>
            <a:ext cx="2434869" cy="1620000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251520" y="4509120"/>
            <a:ext cx="4363310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 training, consultancy and research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 pattern development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 product and process engineering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 machines and materials</a:t>
            </a:r>
          </a:p>
          <a:p>
            <a:endParaRPr lang="de-DE" sz="2000" dirty="0">
              <a:latin typeface="+mn-lt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4427984" y="4509120"/>
            <a:ext cx="386150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 quality management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 materials and product testing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 product certification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 marketing</a:t>
            </a:r>
            <a:endParaRPr lang="de-DE" sz="2000" dirty="0">
              <a:latin typeface="+mn-lt"/>
            </a:endParaRPr>
          </a:p>
        </p:txBody>
      </p:sp>
      <p:sp>
        <p:nvSpPr>
          <p:cNvPr id="13" name="Titel 1"/>
          <p:cNvSpPr txBox="1">
            <a:spLocks/>
          </p:cNvSpPr>
          <p:nvPr/>
        </p:nvSpPr>
        <p:spPr bwMode="auto">
          <a:xfrm>
            <a:off x="2714624" y="1714500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de-DE" sz="4400" b="1" dirty="0" err="1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What</a:t>
            </a:r>
            <a:r>
              <a:rPr lang="de-DE" sz="4400" b="1" dirty="0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 </a:t>
            </a:r>
            <a:r>
              <a:rPr lang="de-DE" sz="4400" b="1" dirty="0" err="1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We</a:t>
            </a:r>
            <a:r>
              <a:rPr lang="de-DE" sz="4400" b="1" dirty="0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 Do</a:t>
            </a:r>
            <a:endParaRPr lang="de-DE" sz="4400" b="1" dirty="0">
              <a:solidFill>
                <a:srgbClr val="0056AC"/>
              </a:solidFill>
              <a:latin typeface="Cambria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 txBox="1">
            <a:spLocks/>
          </p:cNvSpPr>
          <p:nvPr/>
        </p:nvSpPr>
        <p:spPr bwMode="auto">
          <a:xfrm>
            <a:off x="2714624" y="1714500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de-DE" sz="4400" b="1" dirty="0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ISC Trainings</a:t>
            </a:r>
            <a:endParaRPr lang="de-DE" sz="4400" b="1" dirty="0">
              <a:solidFill>
                <a:srgbClr val="0056AC"/>
              </a:solidFill>
              <a:latin typeface="Cambria" pitchFamily="18" charset="0"/>
              <a:cs typeface="Arial" charset="0"/>
            </a:endParaRPr>
          </a:p>
        </p:txBody>
      </p:sp>
      <p:sp>
        <p:nvSpPr>
          <p:cNvPr id="7" name="Rechteck 7"/>
          <p:cNvSpPr>
            <a:spLocks noChangeArrowheads="1"/>
          </p:cNvSpPr>
          <p:nvPr/>
        </p:nvSpPr>
        <p:spPr bwMode="auto">
          <a:xfrm>
            <a:off x="2852737" y="2857500"/>
            <a:ext cx="5319663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de-DE" sz="2000" dirty="0" smtClean="0">
              <a:latin typeface="+mn-lt"/>
            </a:endParaRPr>
          </a:p>
          <a:p>
            <a:r>
              <a:rPr lang="en-US" sz="2000" dirty="0" smtClean="0">
                <a:latin typeface="+mn-lt"/>
              </a:rPr>
              <a:t>The leather and shoe industry needs to be </a:t>
            </a:r>
            <a:r>
              <a:rPr lang="en-US" sz="2000" b="1" dirty="0" smtClean="0">
                <a:latin typeface="+mn-lt"/>
              </a:rPr>
              <a:t>highly flexible and reactive </a:t>
            </a:r>
            <a:r>
              <a:rPr lang="en-US" sz="2000" dirty="0" smtClean="0">
                <a:latin typeface="+mn-lt"/>
              </a:rPr>
              <a:t>as the markets are changing rapidly. </a:t>
            </a:r>
          </a:p>
          <a:p>
            <a:endParaRPr lang="en-US" sz="2000" dirty="0" smtClean="0">
              <a:latin typeface="+mn-lt"/>
            </a:endParaRPr>
          </a:p>
          <a:p>
            <a:r>
              <a:rPr lang="en-US" sz="2000" b="1" dirty="0" smtClean="0">
                <a:latin typeface="+mn-lt"/>
              </a:rPr>
              <a:t>Product quality, the ability to innovate, and skilled </a:t>
            </a:r>
            <a:r>
              <a:rPr lang="en-US" sz="2000" b="1" dirty="0" err="1" smtClean="0">
                <a:latin typeface="+mn-lt"/>
              </a:rPr>
              <a:t>labour</a:t>
            </a:r>
            <a:r>
              <a:rPr lang="en-US" sz="2000" b="1" dirty="0" smtClean="0">
                <a:latin typeface="+mn-lt"/>
              </a:rPr>
              <a:t> </a:t>
            </a:r>
            <a:r>
              <a:rPr lang="en-US" sz="2000" dirty="0" smtClean="0">
                <a:latin typeface="+mn-lt"/>
              </a:rPr>
              <a:t>are the key factors to success.</a:t>
            </a:r>
          </a:p>
        </p:txBody>
      </p:sp>
      <p:sp>
        <p:nvSpPr>
          <p:cNvPr id="8" name="Untertitel 2"/>
          <p:cNvSpPr txBox="1">
            <a:spLocks/>
          </p:cNvSpPr>
          <p:nvPr/>
        </p:nvSpPr>
        <p:spPr bwMode="auto">
          <a:xfrm>
            <a:off x="2301552" y="6618288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de-DE" sz="700" dirty="0">
                <a:solidFill>
                  <a:srgbClr val="0056AC"/>
                </a:solidFill>
                <a:cs typeface="Arial" charset="0"/>
              </a:rPr>
              <a:t>Marie-Curie-Str. 20 | 66953 Pirmasens | Germany |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Phone: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+49 6331 145334 0 | Fax: +49 6331 145334 30 | E-Mail: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info@isc-germany.com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| Web: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www.isc-germany.com</a:t>
            </a:r>
            <a:endParaRPr lang="de-DE" sz="700" dirty="0">
              <a:solidFill>
                <a:srgbClr val="0056AC"/>
              </a:solidFill>
              <a:cs typeface="Arial" charset="0"/>
            </a:endParaRPr>
          </a:p>
        </p:txBody>
      </p:sp>
      <p:pic>
        <p:nvPicPr>
          <p:cNvPr id="9" name="Grafik 6" descr="schagwörter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97" y="2996952"/>
            <a:ext cx="2432746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Grafik 9" descr="page_4.jpg"/>
          <p:cNvPicPr>
            <a:picLocks noChangeAspect="1"/>
          </p:cNvPicPr>
          <p:nvPr/>
        </p:nvPicPr>
        <p:blipFill>
          <a:blip r:embed="rId5" cstate="print"/>
          <a:srcRect t="7145" b="11194"/>
          <a:stretch>
            <a:fillRect/>
          </a:stretch>
        </p:blipFill>
        <p:spPr>
          <a:xfrm>
            <a:off x="0" y="1431826"/>
            <a:ext cx="2433600" cy="18243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 txBox="1">
            <a:spLocks/>
          </p:cNvSpPr>
          <p:nvPr/>
        </p:nvSpPr>
        <p:spPr bwMode="auto">
          <a:xfrm>
            <a:off x="2714624" y="1714500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de-DE" sz="4400" b="1" dirty="0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ISC Trainings</a:t>
            </a:r>
            <a:endParaRPr lang="de-DE" sz="4400" b="1" dirty="0">
              <a:solidFill>
                <a:srgbClr val="0056AC"/>
              </a:solidFill>
              <a:latin typeface="Cambria" pitchFamily="18" charset="0"/>
              <a:cs typeface="Arial" charset="0"/>
            </a:endParaRPr>
          </a:p>
        </p:txBody>
      </p:sp>
      <p:pic>
        <p:nvPicPr>
          <p:cNvPr id="13" name="Grafik 12" descr="isc_schulung01.jpg"/>
          <p:cNvPicPr>
            <a:picLocks noChangeAspect="1"/>
          </p:cNvPicPr>
          <p:nvPr/>
        </p:nvPicPr>
        <p:blipFill>
          <a:blip r:embed="rId4" cstate="print">
            <a:lum bright="10000"/>
          </a:blip>
          <a:stretch>
            <a:fillRect/>
          </a:stretch>
        </p:blipFill>
        <p:spPr>
          <a:xfrm>
            <a:off x="0" y="1412776"/>
            <a:ext cx="2433600" cy="1619155"/>
          </a:xfrm>
          <a:prstGeom prst="rect">
            <a:avLst/>
          </a:prstGeom>
        </p:spPr>
      </p:pic>
      <p:sp>
        <p:nvSpPr>
          <p:cNvPr id="8" name="Untertitel 2"/>
          <p:cNvSpPr txBox="1">
            <a:spLocks/>
          </p:cNvSpPr>
          <p:nvPr/>
        </p:nvSpPr>
        <p:spPr bwMode="auto">
          <a:xfrm>
            <a:off x="2301552" y="6618288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de-DE" sz="700" dirty="0">
                <a:solidFill>
                  <a:srgbClr val="0056AC"/>
                </a:solidFill>
                <a:cs typeface="Arial" charset="0"/>
              </a:rPr>
              <a:t>Marie-Curie-Str. 20 | 66953 Pirmasens | Germany |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Phone: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+49 6331 145334 0 | Fax: +49 6331 145334 30 | E-Mail: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info@isc-germany.com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| Web: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www.isc-germany.com</a:t>
            </a:r>
            <a:endParaRPr lang="de-DE" sz="700" dirty="0">
              <a:solidFill>
                <a:srgbClr val="0056AC"/>
              </a:solidFill>
              <a:cs typeface="Arial" charset="0"/>
            </a:endParaRPr>
          </a:p>
        </p:txBody>
      </p:sp>
      <p:pic>
        <p:nvPicPr>
          <p:cNvPr id="9" name="Grafik 6" descr="schagwörter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97" y="2996952"/>
            <a:ext cx="2432746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hteck 7"/>
          <p:cNvSpPr>
            <a:spLocks noChangeArrowheads="1"/>
          </p:cNvSpPr>
          <p:nvPr/>
        </p:nvSpPr>
        <p:spPr bwMode="auto">
          <a:xfrm>
            <a:off x="2862262" y="2857500"/>
            <a:ext cx="5886202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de-DE" sz="2000" dirty="0" smtClean="0">
              <a:latin typeface="+mn-lt"/>
            </a:endParaRPr>
          </a:p>
          <a:p>
            <a:r>
              <a:rPr lang="en-US" sz="2000" dirty="0" smtClean="0">
                <a:latin typeface="+mn-lt"/>
              </a:rPr>
              <a:t>Our </a:t>
            </a:r>
            <a:r>
              <a:rPr lang="en-US" sz="2000" b="1" dirty="0" smtClean="0">
                <a:latin typeface="+mn-lt"/>
              </a:rPr>
              <a:t>high-quality training and further education program</a:t>
            </a:r>
            <a:r>
              <a:rPr lang="en-US" sz="2000" dirty="0" smtClean="0">
                <a:latin typeface="+mn-lt"/>
              </a:rPr>
              <a:t> places special </a:t>
            </a:r>
            <a:r>
              <a:rPr lang="en-US" sz="2000" b="1" dirty="0" smtClean="0">
                <a:latin typeface="+mn-lt"/>
              </a:rPr>
              <a:t>emphasis on problem solving</a:t>
            </a:r>
            <a:r>
              <a:rPr lang="en-US" sz="2000" dirty="0" smtClean="0">
                <a:latin typeface="+mn-lt"/>
              </a:rPr>
              <a:t>.</a:t>
            </a:r>
          </a:p>
          <a:p>
            <a:endParaRPr lang="en-US" sz="2000" dirty="0" smtClean="0">
              <a:latin typeface="+mn-lt"/>
            </a:endParaRPr>
          </a:p>
          <a:p>
            <a:r>
              <a:rPr lang="en-GB" sz="2000" dirty="0" smtClean="0">
                <a:latin typeface="+mn-lt"/>
              </a:rPr>
              <a:t>In our </a:t>
            </a:r>
            <a:r>
              <a:rPr lang="en-GB" sz="2000" b="1" dirty="0" smtClean="0">
                <a:latin typeface="+mn-lt"/>
              </a:rPr>
              <a:t>state-of-the-art training factory</a:t>
            </a:r>
            <a:r>
              <a:rPr lang="en-GB" sz="2000" dirty="0" smtClean="0">
                <a:latin typeface="+mn-lt"/>
              </a:rPr>
              <a:t>, ISC students can put their theoretical knowledge into practice. </a:t>
            </a:r>
          </a:p>
          <a:p>
            <a:endParaRPr lang="en-GB" sz="2000" dirty="0" smtClean="0">
              <a:latin typeface="+mn-lt"/>
            </a:endParaRPr>
          </a:p>
          <a:p>
            <a:r>
              <a:rPr lang="en-GB" sz="2000" dirty="0" smtClean="0">
                <a:latin typeface="+mn-lt"/>
              </a:rPr>
              <a:t>This production line is ISC's nucleus: It serves for </a:t>
            </a:r>
            <a:r>
              <a:rPr lang="en-GB" sz="2000" b="1" dirty="0" smtClean="0">
                <a:latin typeface="+mn-lt"/>
              </a:rPr>
              <a:t>sample production </a:t>
            </a:r>
            <a:r>
              <a:rPr lang="en-GB" sz="2000" dirty="0" smtClean="0">
                <a:latin typeface="+mn-lt"/>
              </a:rPr>
              <a:t>and </a:t>
            </a:r>
            <a:r>
              <a:rPr lang="en-GB" sz="2000" b="1" dirty="0" smtClean="0">
                <a:latin typeface="+mn-lt"/>
              </a:rPr>
              <a:t>pilot runs</a:t>
            </a:r>
            <a:r>
              <a:rPr lang="en-GB" sz="2000" dirty="0" smtClean="0">
                <a:latin typeface="+mn-lt"/>
              </a:rPr>
              <a:t>, for working on </a:t>
            </a:r>
            <a:r>
              <a:rPr lang="en-GB" sz="2000" b="1" dirty="0" smtClean="0">
                <a:latin typeface="+mn-lt"/>
              </a:rPr>
              <a:t>developments</a:t>
            </a:r>
            <a:r>
              <a:rPr lang="en-GB" sz="2000" dirty="0" smtClean="0">
                <a:latin typeface="+mn-lt"/>
              </a:rPr>
              <a:t>, and for </a:t>
            </a:r>
            <a:r>
              <a:rPr lang="en-GB" sz="2000" b="1" dirty="0" smtClean="0">
                <a:latin typeface="+mn-lt"/>
              </a:rPr>
              <a:t>testing innovative production </a:t>
            </a:r>
            <a:r>
              <a:rPr lang="de-DE" sz="2000" b="1" dirty="0" err="1" smtClean="0">
                <a:latin typeface="+mn-lt"/>
              </a:rPr>
              <a:t>methods</a:t>
            </a:r>
            <a:r>
              <a:rPr lang="de-DE" sz="2000" b="1" dirty="0" smtClean="0">
                <a:latin typeface="+mn-lt"/>
              </a:rPr>
              <a:t> and </a:t>
            </a:r>
            <a:r>
              <a:rPr lang="de-DE" sz="2000" b="1" dirty="0" err="1" smtClean="0">
                <a:latin typeface="+mn-lt"/>
              </a:rPr>
              <a:t>technologies</a:t>
            </a:r>
            <a:r>
              <a:rPr lang="en-GB" sz="2000" dirty="0" smtClean="0">
                <a:latin typeface="+mn-lt"/>
              </a:rPr>
              <a:t> to establish their suitability for use in footwear production.</a:t>
            </a:r>
            <a:endParaRPr lang="en-US" sz="2000" dirty="0" smtClean="0">
              <a:latin typeface="+mn-lt"/>
            </a:endParaRPr>
          </a:p>
          <a:p>
            <a:endParaRPr lang="en-US" sz="2000" dirty="0" smtClean="0">
              <a:latin typeface="+mn-lt"/>
            </a:endParaRPr>
          </a:p>
          <a:p>
            <a:endParaRPr lang="en-US" sz="2000" dirty="0" smtClean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ntertitel 2"/>
          <p:cNvSpPr txBox="1">
            <a:spLocks/>
          </p:cNvSpPr>
          <p:nvPr/>
        </p:nvSpPr>
        <p:spPr bwMode="auto">
          <a:xfrm>
            <a:off x="2301552" y="6618288"/>
            <a:ext cx="723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de-DE" sz="700" dirty="0">
                <a:solidFill>
                  <a:srgbClr val="0056AC"/>
                </a:solidFill>
                <a:cs typeface="Arial" charset="0"/>
              </a:rPr>
              <a:t>Marie-Curie-Str. 20 | 66953 Pirmasens | Germany |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Phone: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+49 6331 145334 0 | Fax: +49 6331 145334 30 | E-Mail: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info@isc-germany.com </a:t>
            </a:r>
            <a:r>
              <a:rPr lang="de-DE" sz="700" dirty="0">
                <a:solidFill>
                  <a:srgbClr val="0056AC"/>
                </a:solidFill>
                <a:cs typeface="Arial" charset="0"/>
              </a:rPr>
              <a:t>| Web: </a:t>
            </a:r>
            <a:r>
              <a:rPr lang="de-DE" sz="700" dirty="0" smtClean="0">
                <a:solidFill>
                  <a:srgbClr val="0056AC"/>
                </a:solidFill>
                <a:cs typeface="Arial" charset="0"/>
              </a:rPr>
              <a:t>www.isc-germany.com</a:t>
            </a:r>
            <a:endParaRPr lang="de-DE" sz="700" dirty="0">
              <a:solidFill>
                <a:srgbClr val="0056AC"/>
              </a:solidFill>
              <a:cs typeface="Arial" charset="0"/>
            </a:endParaRPr>
          </a:p>
        </p:txBody>
      </p:sp>
      <p:pic>
        <p:nvPicPr>
          <p:cNvPr id="7" name="Picture 3" descr="C:\Users\PC\Documents\isc_bilder\lernfabrik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8882" y="4545344"/>
            <a:ext cx="2972973" cy="1980000"/>
          </a:xfrm>
          <a:prstGeom prst="rect">
            <a:avLst/>
          </a:prstGeom>
          <a:noFill/>
        </p:spPr>
      </p:pic>
      <p:pic>
        <p:nvPicPr>
          <p:cNvPr id="11" name="Picture 6" descr="C:\Users\PC\Documents\isc_bilder\ISC_last_scanne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81236" y="2492896"/>
            <a:ext cx="2975293" cy="1980000"/>
          </a:xfrm>
          <a:prstGeom prst="rect">
            <a:avLst/>
          </a:prstGeom>
          <a:noFill/>
        </p:spPr>
      </p:pic>
      <p:pic>
        <p:nvPicPr>
          <p:cNvPr id="12" name="Picture 7" descr="C:\Users\PC\Documents\isc_bilder\ISC_last_millin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33211" y="2492896"/>
            <a:ext cx="2975293" cy="1980000"/>
          </a:xfrm>
          <a:prstGeom prst="rect">
            <a:avLst/>
          </a:prstGeom>
          <a:noFill/>
        </p:spPr>
      </p:pic>
      <p:pic>
        <p:nvPicPr>
          <p:cNvPr id="14" name="Picture 10" descr="C:\Users\PC\Documents\isc_bilder\ISC_ecco_training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44226" y="4545344"/>
            <a:ext cx="2964278" cy="1980000"/>
          </a:xfrm>
          <a:prstGeom prst="rect">
            <a:avLst/>
          </a:prstGeom>
          <a:noFill/>
        </p:spPr>
      </p:pic>
      <p:pic>
        <p:nvPicPr>
          <p:cNvPr id="15" name="Picture 14" descr="C:\Users\PC\Documents\isc_bilder\ISC_CAD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496" y="4545344"/>
            <a:ext cx="2975293" cy="1980000"/>
          </a:xfrm>
          <a:prstGeom prst="rect">
            <a:avLst/>
          </a:prstGeom>
          <a:noFill/>
        </p:spPr>
      </p:pic>
      <p:pic>
        <p:nvPicPr>
          <p:cNvPr id="16" name="Picture 15" descr="C:\Users\PC\Documents\isc_bilder\IMG_740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496" y="2492896"/>
            <a:ext cx="2970000" cy="1980000"/>
          </a:xfrm>
          <a:prstGeom prst="rect">
            <a:avLst/>
          </a:prstGeom>
          <a:noFill/>
        </p:spPr>
      </p:pic>
      <p:sp>
        <p:nvSpPr>
          <p:cNvPr id="17" name="Titel 1"/>
          <p:cNvSpPr txBox="1">
            <a:spLocks/>
          </p:cNvSpPr>
          <p:nvPr/>
        </p:nvSpPr>
        <p:spPr bwMode="auto">
          <a:xfrm>
            <a:off x="2714624" y="1196752"/>
            <a:ext cx="632187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de-DE" sz="4400" b="1" dirty="0" smtClean="0">
                <a:solidFill>
                  <a:srgbClr val="0056AC"/>
                </a:solidFill>
                <a:latin typeface="Cambria" pitchFamily="18" charset="0"/>
                <a:cs typeface="Arial" charset="0"/>
              </a:rPr>
              <a:t>ISC Training Factory</a:t>
            </a:r>
            <a:endParaRPr lang="de-DE" sz="4400" b="1" dirty="0">
              <a:solidFill>
                <a:srgbClr val="0056AC"/>
              </a:solidFill>
              <a:latin typeface="Cambria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913</TotalTime>
  <Words>3913</Words>
  <Application>Microsoft Office PowerPoint</Application>
  <PresentationFormat>Předvádění na obrazovce (4:3)</PresentationFormat>
  <Paragraphs>487</Paragraphs>
  <Slides>31</Slides>
  <Notes>31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2" baseType="lpstr">
      <vt:lpstr>Larissa-Design</vt:lpstr>
      <vt:lpstr>Snímek 1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Snímek 15</vt:lpstr>
      <vt:lpstr>Snímek 16</vt:lpstr>
      <vt:lpstr>Snímek 17</vt:lpstr>
      <vt:lpstr>Snímek 18</vt:lpstr>
      <vt:lpstr>Snímek 19</vt:lpstr>
      <vt:lpstr>Snímek 20</vt:lpstr>
      <vt:lpstr>Snímek 21</vt:lpstr>
      <vt:lpstr>Snímek 22</vt:lpstr>
      <vt:lpstr>Snímek 23</vt:lpstr>
      <vt:lpstr>Snímek 24</vt:lpstr>
      <vt:lpstr>Snímek 25</vt:lpstr>
      <vt:lpstr>Snímek 26</vt:lpstr>
      <vt:lpstr>Snímek 27</vt:lpstr>
      <vt:lpstr>Snímek 28</vt:lpstr>
      <vt:lpstr>Snímek 29</vt:lpstr>
      <vt:lpstr>Snímek 30</vt:lpstr>
      <vt:lpstr>Snímek 31</vt:lpstr>
    </vt:vector>
  </TitlesOfParts>
  <Company>Ulrich Franke e.K.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Liz Rouiller</dc:creator>
  <cp:lastModifiedBy>ISC</cp:lastModifiedBy>
  <cp:revision>590</cp:revision>
  <dcterms:created xsi:type="dcterms:W3CDTF">2009-10-28T11:51:23Z</dcterms:created>
  <dcterms:modified xsi:type="dcterms:W3CDTF">2016-10-20T16:28:20Z</dcterms:modified>
</cp:coreProperties>
</file>