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6" r:id="rId3"/>
    <p:sldId id="318" r:id="rId4"/>
    <p:sldId id="347" r:id="rId5"/>
    <p:sldId id="319" r:id="rId6"/>
    <p:sldId id="321" r:id="rId7"/>
    <p:sldId id="323" r:id="rId8"/>
    <p:sldId id="361" r:id="rId9"/>
    <p:sldId id="362" r:id="rId10"/>
    <p:sldId id="364" r:id="rId11"/>
    <p:sldId id="363" r:id="rId12"/>
    <p:sldId id="360" r:id="rId13"/>
    <p:sldId id="349" r:id="rId14"/>
    <p:sldId id="365" r:id="rId15"/>
    <p:sldId id="366" r:id="rId16"/>
    <p:sldId id="367" r:id="rId17"/>
    <p:sldId id="368" r:id="rId18"/>
    <p:sldId id="373" r:id="rId19"/>
    <p:sldId id="374" r:id="rId20"/>
    <p:sldId id="375" r:id="rId21"/>
    <p:sldId id="376" r:id="rId22"/>
    <p:sldId id="378" r:id="rId23"/>
    <p:sldId id="379" r:id="rId24"/>
    <p:sldId id="380" r:id="rId25"/>
    <p:sldId id="382" r:id="rId26"/>
    <p:sldId id="383" r:id="rId27"/>
    <p:sldId id="384" r:id="rId28"/>
    <p:sldId id="385" r:id="rId29"/>
    <p:sldId id="386" r:id="rId30"/>
    <p:sldId id="352" r:id="rId31"/>
    <p:sldId id="346" r:id="rId32"/>
  </p:sldIdLst>
  <p:sldSz cx="9144000" cy="6858000" type="screen4x3"/>
  <p:notesSz cx="10002838" cy="6881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AC"/>
    <a:srgbClr val="000600"/>
    <a:srgbClr val="0064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5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389" y="691"/>
      </p:cViewPr>
      <p:guideLst>
        <p:guide orient="horz" pos="2172"/>
        <p:guide pos="1857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148" y="-108"/>
      </p:cViewPr>
      <p:guideLst>
        <p:guide orient="horz" pos="2168"/>
        <p:guide pos="315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025" cy="34452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6508" y="0"/>
            <a:ext cx="4334025" cy="34452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16837C9-50BB-4769-9D59-15C3862CAA71}" type="datetimeFigureOut">
              <a:rPr lang="de-DE" smtClean="0"/>
              <a:pPr/>
              <a:t>20.10.2016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36196"/>
            <a:ext cx="4334025" cy="34452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66508" y="6536196"/>
            <a:ext cx="4334025" cy="34452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0C87CA8-1C13-479B-8D8B-8B0F0D88F3B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34563" cy="344091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6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4091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64" charset="0"/>
              </a:defRPr>
            </a:lvl1pPr>
          </a:lstStyle>
          <a:p>
            <a:pPr>
              <a:defRPr/>
            </a:pPr>
            <a:fld id="{DCA4A099-8163-4891-AC95-B3D36F4F82D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5938"/>
            <a:ext cx="3440112" cy="2579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471" tIns="48236" rIns="96471" bIns="4823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0285" y="3268862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536528"/>
            <a:ext cx="4334563" cy="344091"/>
          </a:xfrm>
          <a:prstGeom prst="rect">
            <a:avLst/>
          </a:prstGeom>
        </p:spPr>
        <p:txBody>
          <a:bodyPr vert="horz" wrap="square" lIns="96471" tIns="48236" rIns="96471" bIns="482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6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5962" y="6536528"/>
            <a:ext cx="4334563" cy="344091"/>
          </a:xfrm>
          <a:prstGeom prst="rect">
            <a:avLst/>
          </a:prstGeom>
        </p:spPr>
        <p:txBody>
          <a:bodyPr vert="horz" wrap="square" lIns="96471" tIns="48236" rIns="96471" bIns="482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64" charset="0"/>
              </a:defRPr>
            </a:lvl1pPr>
          </a:lstStyle>
          <a:p>
            <a:pPr>
              <a:defRPr/>
            </a:pPr>
            <a:fld id="{B194A38F-57E8-466F-91C2-6407400E83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4A38F-57E8-466F-91C2-6407400E83D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36956" y="3193636"/>
            <a:ext cx="7947200" cy="3785512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r>
              <a:rPr lang="en-GB" sz="1600" dirty="0" smtClean="0">
                <a:latin typeface="+mn-lt"/>
              </a:rPr>
              <a:t>Our range of services comprises </a:t>
            </a:r>
            <a:r>
              <a:rPr lang="en-GB" sz="1600" b="1" dirty="0" smtClean="0">
                <a:latin typeface="+mn-lt"/>
              </a:rPr>
              <a:t>professional training, further education, R&amp;D </a:t>
            </a:r>
            <a:r>
              <a:rPr lang="en-GB" sz="1600" dirty="0" smtClean="0">
                <a:latin typeface="+mn-lt"/>
              </a:rPr>
              <a:t>as well as </a:t>
            </a:r>
            <a:r>
              <a:rPr lang="en-GB" sz="1600" b="1" dirty="0" smtClean="0">
                <a:latin typeface="+mn-lt"/>
              </a:rPr>
              <a:t>consulting</a:t>
            </a:r>
            <a:r>
              <a:rPr lang="en-GB" sz="1600" dirty="0" smtClean="0">
                <a:latin typeface="+mn-lt"/>
              </a:rPr>
              <a:t>. We are </a:t>
            </a:r>
            <a:r>
              <a:rPr lang="en-GB" sz="1600" b="1" dirty="0" smtClean="0">
                <a:latin typeface="+mn-lt"/>
              </a:rPr>
              <a:t>specialised in conceiving tailor-made trainings</a:t>
            </a:r>
            <a:r>
              <a:rPr lang="en-GB" sz="1600" dirty="0" smtClean="0">
                <a:latin typeface="+mn-lt"/>
              </a:rPr>
              <a:t> focussing on the technical aspects of industrial shoe production aiming to increase quality and efficiency, and we impart product competence for purchasing and sales staff.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We work on a global scale and deploy our trainers wherever required by the customer. Our know-how covers the </a:t>
            </a:r>
            <a:r>
              <a:rPr lang="en-GB" sz="1600" b="1" dirty="0" smtClean="0">
                <a:latin typeface="+mn-lt"/>
              </a:rPr>
              <a:t>entire value chain</a:t>
            </a:r>
            <a:r>
              <a:rPr lang="en-GB" sz="1600" dirty="0" smtClean="0">
                <a:latin typeface="+mn-lt"/>
              </a:rPr>
              <a:t>: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Machines and materials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Product design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Development of prototypes and pilot series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Production process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Quality assurance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Material and product testing, and certification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Marketing and sales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Legal issues of the globalised sourcing and sales market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36956" y="3193636"/>
            <a:ext cx="7947200" cy="3785512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r>
              <a:rPr lang="en-GB" sz="1600" dirty="0" smtClean="0">
                <a:latin typeface="+mn-lt"/>
              </a:rPr>
              <a:t>Our range of services comprises </a:t>
            </a:r>
            <a:r>
              <a:rPr lang="en-GB" sz="1600" b="1" dirty="0" smtClean="0">
                <a:latin typeface="+mn-lt"/>
              </a:rPr>
              <a:t>professional training, further education, R&amp;D </a:t>
            </a:r>
            <a:r>
              <a:rPr lang="en-GB" sz="1600" dirty="0" smtClean="0">
                <a:latin typeface="+mn-lt"/>
              </a:rPr>
              <a:t>as well as </a:t>
            </a:r>
            <a:r>
              <a:rPr lang="en-GB" sz="1600" b="1" dirty="0" smtClean="0">
                <a:latin typeface="+mn-lt"/>
              </a:rPr>
              <a:t>consulting</a:t>
            </a:r>
            <a:r>
              <a:rPr lang="en-GB" sz="1600" dirty="0" smtClean="0">
                <a:latin typeface="+mn-lt"/>
              </a:rPr>
              <a:t>. We are </a:t>
            </a:r>
            <a:r>
              <a:rPr lang="en-GB" sz="1600" b="1" dirty="0" smtClean="0">
                <a:latin typeface="+mn-lt"/>
              </a:rPr>
              <a:t>specialised in conceiving tailor-made trainings</a:t>
            </a:r>
            <a:r>
              <a:rPr lang="en-GB" sz="1600" dirty="0" smtClean="0">
                <a:latin typeface="+mn-lt"/>
              </a:rPr>
              <a:t> focussing on the technical aspects of industrial shoe production aiming to increase quality and efficiency, and we impart product competence for purchasing and sales staff.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We work on a global scale and deploy our trainers wherever required by the customer. Our know-how covers the </a:t>
            </a:r>
            <a:r>
              <a:rPr lang="en-GB" sz="1600" b="1" dirty="0" smtClean="0">
                <a:latin typeface="+mn-lt"/>
              </a:rPr>
              <a:t>entire value chain</a:t>
            </a:r>
            <a:r>
              <a:rPr lang="en-GB" sz="1600" dirty="0" smtClean="0">
                <a:latin typeface="+mn-lt"/>
              </a:rPr>
              <a:t>: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Machines and materials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Product design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Development of prototypes and pilot series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Production process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Quality assurance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Material and product testing, and certification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Marketing and sales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Legal issues of the globalised sourcing and sales market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dirty="0" smtClean="0"/>
              <a:t> </a:t>
            </a:r>
            <a:r>
              <a:rPr lang="en-GB" dirty="0" smtClean="0"/>
              <a:t>We are </a:t>
            </a:r>
            <a:r>
              <a:rPr lang="en-GB" b="1" dirty="0" smtClean="0"/>
              <a:t>specialised in designing customised practical training programmes for technicians, purchasers, or sales staff. </a:t>
            </a:r>
            <a:r>
              <a:rPr lang="en-GB" dirty="0" smtClean="0"/>
              <a:t>Theses training courses are developed </a:t>
            </a:r>
            <a:r>
              <a:rPr lang="en-GB" b="1" dirty="0" smtClean="0"/>
              <a:t>entirely in accord with clients' individual needs and demands.</a:t>
            </a:r>
            <a:endParaRPr lang="en-GB" dirty="0" smtClean="0"/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In order to ensure that a training programme ideally matches a client's individual requirements, ISC German first prepares a </a:t>
            </a:r>
            <a:r>
              <a:rPr lang="en-GB" b="1" dirty="0" smtClean="0"/>
              <a:t>highly detailed training concept </a:t>
            </a:r>
            <a:r>
              <a:rPr lang="en-GB" dirty="0" smtClean="0"/>
              <a:t>which is coordinated point-by-point with the respective client.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ISC courses are taught both by </a:t>
            </a:r>
            <a:r>
              <a:rPr lang="en-GB" b="1" dirty="0" smtClean="0"/>
              <a:t>highly qualified </a:t>
            </a:r>
            <a:r>
              <a:rPr lang="en-GB" b="1" dirty="0" err="1" smtClean="0"/>
              <a:t>inhouse</a:t>
            </a:r>
            <a:r>
              <a:rPr lang="en-GB" b="1" dirty="0" smtClean="0"/>
              <a:t> staff </a:t>
            </a:r>
            <a:r>
              <a:rPr lang="en-GB" dirty="0" smtClean="0"/>
              <a:t>and by external lecturers who are all </a:t>
            </a:r>
            <a:r>
              <a:rPr lang="en-GB" b="1" dirty="0" smtClean="0"/>
              <a:t>experienced specialists</a:t>
            </a:r>
            <a:r>
              <a:rPr lang="en-GB" dirty="0" smtClean="0"/>
              <a:t> in various areas. Precisely this network of external </a:t>
            </a:r>
            <a:r>
              <a:rPr lang="en-GB" dirty="0" err="1" smtClean="0"/>
              <a:t>tranings</a:t>
            </a:r>
            <a:r>
              <a:rPr lang="en-GB" dirty="0" smtClean="0"/>
              <a:t> enables ISC to provide access to </a:t>
            </a:r>
            <a:r>
              <a:rPr lang="en-GB" b="1" dirty="0" smtClean="0"/>
              <a:t>practical know-how from a wide range of areas</a:t>
            </a:r>
            <a:r>
              <a:rPr lang="en-GB" dirty="0" smtClean="0"/>
              <a:t>.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The</a:t>
            </a:r>
            <a:r>
              <a:rPr lang="en-GB" b="1" dirty="0" smtClean="0"/>
              <a:t> ISC training factory </a:t>
            </a:r>
            <a:r>
              <a:rPr lang="en-GB" dirty="0" smtClean="0"/>
              <a:t>- our state-of-the-art production line equipped to produce prototypes and pilot runs of all makes - plays a key role in terms of practical instruction. The training courses can be held either at ISC headquarters in </a:t>
            </a:r>
            <a:r>
              <a:rPr lang="en-GB" dirty="0" err="1" smtClean="0"/>
              <a:t>Pirmasens</a:t>
            </a:r>
            <a:r>
              <a:rPr lang="en-GB" dirty="0" smtClean="0"/>
              <a:t> or on the premises of clients all over the world, in English or German as desired.</a:t>
            </a:r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Notizenplatzhalter 2"/>
          <p:cNvSpPr txBox="1">
            <a:spLocks/>
          </p:cNvSpPr>
          <p:nvPr/>
        </p:nvSpPr>
        <p:spPr>
          <a:xfrm>
            <a:off x="1443881" y="3488225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b="1" dirty="0" smtClean="0"/>
              <a:t>International Shoe Competence Center </a:t>
            </a:r>
            <a:r>
              <a:rPr lang="en-US" sz="1600" b="1" dirty="0" err="1" smtClean="0"/>
              <a:t>Pirmasens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gGmbH</a:t>
            </a:r>
            <a:r>
              <a:rPr lang="en-US" sz="1600" dirty="0" smtClean="0"/>
              <a:t>, or </a:t>
            </a:r>
            <a:r>
              <a:rPr lang="en-US" sz="1600" b="1" dirty="0" smtClean="0"/>
              <a:t>ISC Germany </a:t>
            </a:r>
            <a:r>
              <a:rPr lang="en-US" sz="1600" dirty="0" smtClean="0"/>
              <a:t>for short, is a training and research center for the international leather and footwear industry and for trade.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are based in Germany and operate on a global scale.</a:t>
            </a:r>
          </a:p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/>
              <a:t>We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</a:t>
            </a:r>
            <a:r>
              <a:rPr lang="de-DE" sz="1700" dirty="0" err="1" smtClean="0"/>
              <a:t>based</a:t>
            </a:r>
            <a:r>
              <a:rPr lang="de-DE" sz="1700" dirty="0" smtClean="0"/>
              <a:t> in Germany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operate</a:t>
            </a:r>
            <a:r>
              <a:rPr lang="de-DE" sz="1700" dirty="0" smtClean="0"/>
              <a:t> on a global </a:t>
            </a:r>
            <a:r>
              <a:rPr lang="de-DE" sz="1700" dirty="0" err="1" smtClean="0"/>
              <a:t>scale</a:t>
            </a:r>
            <a:r>
              <a:rPr lang="de-DE" sz="1700" dirty="0" smtClean="0"/>
              <a:t>.</a:t>
            </a:r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ISC Germany is a subsidiary of the internationally acclaimed Test and Research Institute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 (PFI </a:t>
            </a:r>
            <a:r>
              <a:rPr lang="en-US" sz="1700" dirty="0" err="1" smtClean="0"/>
              <a:t>Pirmasens</a:t>
            </a:r>
            <a:r>
              <a:rPr lang="en-US" sz="1700" dirty="0" smtClean="0"/>
              <a:t>) and part of the PFI Group.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sz="1600" dirty="0" smtClean="0"/>
              <a:t>We are affiliated to the internationally known </a:t>
            </a:r>
            <a:r>
              <a:rPr lang="en-US" sz="1600" b="1" dirty="0" smtClean="0"/>
              <a:t>Test and Research Institute </a:t>
            </a:r>
            <a:r>
              <a:rPr lang="en-US" sz="1600" b="1" dirty="0" err="1" smtClean="0"/>
              <a:t>Pirmasens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Prüf</a:t>
            </a:r>
            <a:r>
              <a:rPr lang="en-US" sz="1600" dirty="0" smtClean="0"/>
              <a:t>- und </a:t>
            </a:r>
            <a:r>
              <a:rPr lang="en-US" sz="1600" dirty="0" err="1" smtClean="0"/>
              <a:t>Forschungs-institut</a:t>
            </a:r>
            <a:r>
              <a:rPr lang="en-US" sz="1600" dirty="0" smtClean="0"/>
              <a:t>, PFI), which has nearly 60 years of experience in the leather and footwear industry.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It is mainly known as a service provider for chemical and physical materials and product testing, but also as a research body.</a:t>
            </a:r>
          </a:p>
          <a:p>
            <a:endParaRPr lang="en-US" sz="1600" dirty="0" smtClean="0"/>
          </a:p>
          <a:p>
            <a:r>
              <a:rPr lang="en-US" sz="1600" dirty="0" smtClean="0"/>
              <a:t>More recently, PFI broadened its portfolio. Today, PFI also serves the plastics, adhesives, toy and PE industries: Since 2003 PFI has a microbiological and a biotechnological laboratory.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PFI is also a certification body for products and processes (DIN EN ISO 9001, 14001 etc.).</a:t>
            </a:r>
          </a:p>
          <a:p>
            <a:endParaRPr lang="en-US" sz="1600" dirty="0" smtClean="0"/>
          </a:p>
          <a:p>
            <a:r>
              <a:rPr lang="en-US" sz="1600" dirty="0" smtClean="0"/>
              <a:t>PFI has numerous subsidiaries in Asia as well as in Turkey.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defRPr/>
            </a:pP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1700" dirty="0" err="1" smtClean="0">
                <a:latin typeface="+mn-lt"/>
              </a:rPr>
              <a:t>We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are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based</a:t>
            </a:r>
            <a:r>
              <a:rPr lang="de-DE" sz="1700" dirty="0" smtClean="0">
                <a:latin typeface="+mn-lt"/>
              </a:rPr>
              <a:t> in Germany </a:t>
            </a:r>
            <a:r>
              <a:rPr lang="de-DE" sz="1700" dirty="0" err="1" smtClean="0">
                <a:latin typeface="+mn-lt"/>
              </a:rPr>
              <a:t>and</a:t>
            </a:r>
            <a:r>
              <a:rPr lang="de-DE" sz="1700" dirty="0" smtClean="0">
                <a:latin typeface="+mn-lt"/>
              </a:rPr>
              <a:t> </a:t>
            </a:r>
            <a:r>
              <a:rPr lang="de-DE" sz="1700" dirty="0" err="1" smtClean="0">
                <a:latin typeface="+mn-lt"/>
              </a:rPr>
              <a:t>operate</a:t>
            </a:r>
            <a:r>
              <a:rPr lang="de-DE" sz="1700" dirty="0" smtClean="0">
                <a:latin typeface="+mn-lt"/>
              </a:rPr>
              <a:t> on a global </a:t>
            </a:r>
            <a:r>
              <a:rPr lang="de-DE" sz="1700" dirty="0" err="1" smtClean="0">
                <a:latin typeface="+mn-lt"/>
              </a:rPr>
              <a:t>scale</a:t>
            </a:r>
            <a:r>
              <a:rPr lang="de-DE" sz="1700" dirty="0" smtClean="0">
                <a:latin typeface="+mn-lt"/>
              </a:rPr>
              <a:t>.</a:t>
            </a:r>
          </a:p>
          <a:p>
            <a:pPr>
              <a:defRPr/>
            </a:pPr>
            <a:endParaRPr lang="de-DE" sz="17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We can help you find innovative solutions, we can </a:t>
            </a:r>
            <a:r>
              <a:rPr lang="en-US" sz="1600" dirty="0" err="1" smtClean="0">
                <a:latin typeface="+mn-lt"/>
              </a:rPr>
              <a:t>recrute</a:t>
            </a:r>
            <a:r>
              <a:rPr lang="en-US" sz="1600" dirty="0" smtClean="0">
                <a:latin typeface="+mn-lt"/>
              </a:rPr>
              <a:t> project partners, or conceive made-to-measure training courses to reinforce the expertise of your staff.</a:t>
            </a:r>
          </a:p>
          <a:p>
            <a:endParaRPr lang="en-US" sz="1600" dirty="0" smtClean="0"/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endParaRPr lang="de-DE" sz="1700" dirty="0" smtClean="0"/>
          </a:p>
          <a:p>
            <a:pPr>
              <a:defRPr/>
            </a:pPr>
            <a:r>
              <a:rPr lang="en-US" sz="1700" dirty="0" smtClean="0"/>
              <a:t> </a:t>
            </a: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 smtClean="0"/>
              <a:t>Our offer is targeted to the international footwear and leather goods industries as well as for their machinery and materials’ suppliers, for the </a:t>
            </a:r>
            <a:r>
              <a:rPr lang="en-US" sz="1600" dirty="0" err="1" smtClean="0"/>
              <a:t>orthopaedic</a:t>
            </a:r>
            <a:r>
              <a:rPr lang="en-US" sz="1600" dirty="0" smtClean="0"/>
              <a:t> sector, for logistics companies as well as for trade.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36956" y="3193636"/>
            <a:ext cx="7947200" cy="3785512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r>
              <a:rPr lang="en-GB" sz="1600" dirty="0" smtClean="0">
                <a:latin typeface="+mn-lt"/>
              </a:rPr>
              <a:t>Our range of services comprises </a:t>
            </a:r>
            <a:r>
              <a:rPr lang="en-GB" sz="1600" b="1" dirty="0" smtClean="0">
                <a:latin typeface="+mn-lt"/>
              </a:rPr>
              <a:t>professional training, further education, R&amp;D </a:t>
            </a:r>
            <a:r>
              <a:rPr lang="en-GB" sz="1600" dirty="0" smtClean="0">
                <a:latin typeface="+mn-lt"/>
              </a:rPr>
              <a:t>as well as </a:t>
            </a:r>
            <a:r>
              <a:rPr lang="en-GB" sz="1600" b="1" dirty="0" smtClean="0">
                <a:latin typeface="+mn-lt"/>
              </a:rPr>
              <a:t>consulting</a:t>
            </a:r>
            <a:r>
              <a:rPr lang="en-GB" sz="1600" dirty="0" smtClean="0">
                <a:latin typeface="+mn-lt"/>
              </a:rPr>
              <a:t>. We are </a:t>
            </a:r>
            <a:r>
              <a:rPr lang="en-GB" sz="1600" b="1" dirty="0" smtClean="0">
                <a:latin typeface="+mn-lt"/>
              </a:rPr>
              <a:t>specialised in conceiving tailor-made trainings</a:t>
            </a:r>
            <a:r>
              <a:rPr lang="en-GB" sz="1600" dirty="0" smtClean="0">
                <a:latin typeface="+mn-lt"/>
              </a:rPr>
              <a:t> focussing on the technical aspects of industrial shoe production aiming to increase quality and efficiency, and we impart product competence for purchasing and sales staff.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We work on a global scale and deploy our trainers wherever required by the customer. Our know-how covers the </a:t>
            </a:r>
            <a:r>
              <a:rPr lang="en-GB" sz="1600" b="1" dirty="0" smtClean="0">
                <a:latin typeface="+mn-lt"/>
              </a:rPr>
              <a:t>entire value chain</a:t>
            </a:r>
            <a:r>
              <a:rPr lang="en-GB" sz="1600" dirty="0" smtClean="0">
                <a:latin typeface="+mn-lt"/>
              </a:rPr>
              <a:t>: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Machines and materials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Product design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Development of prototypes and pilot series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Production process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Quality assurance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Material and product testing, and certification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Marketing and sales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Legal issues of the globalised sourcing and sales market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36956" y="3193636"/>
            <a:ext cx="7947200" cy="3785512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r>
              <a:rPr lang="en-GB" sz="1600" dirty="0" smtClean="0">
                <a:latin typeface="+mn-lt"/>
              </a:rPr>
              <a:t>Our range of services comprises </a:t>
            </a:r>
            <a:r>
              <a:rPr lang="en-GB" sz="1600" b="1" dirty="0" smtClean="0">
                <a:latin typeface="+mn-lt"/>
              </a:rPr>
              <a:t>professional training, further education, R&amp;D </a:t>
            </a:r>
            <a:r>
              <a:rPr lang="en-GB" sz="1600" dirty="0" smtClean="0">
                <a:latin typeface="+mn-lt"/>
              </a:rPr>
              <a:t>as well as </a:t>
            </a:r>
            <a:r>
              <a:rPr lang="en-GB" sz="1600" b="1" dirty="0" smtClean="0">
                <a:latin typeface="+mn-lt"/>
              </a:rPr>
              <a:t>consulting</a:t>
            </a:r>
            <a:r>
              <a:rPr lang="en-GB" sz="1600" dirty="0" smtClean="0">
                <a:latin typeface="+mn-lt"/>
              </a:rPr>
              <a:t>. We are </a:t>
            </a:r>
            <a:r>
              <a:rPr lang="en-GB" sz="1600" b="1" dirty="0" smtClean="0">
                <a:latin typeface="+mn-lt"/>
              </a:rPr>
              <a:t>specialised in conceiving tailor-made trainings</a:t>
            </a:r>
            <a:r>
              <a:rPr lang="en-GB" sz="1600" dirty="0" smtClean="0">
                <a:latin typeface="+mn-lt"/>
              </a:rPr>
              <a:t> focussing on the technical aspects of industrial shoe production aiming to increase quality and efficiency, and we impart product competence for purchasing and sales staff.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We work on a global scale and deploy our trainers wherever required by the customer. Our know-how covers the </a:t>
            </a:r>
            <a:r>
              <a:rPr lang="en-GB" sz="1600" b="1" dirty="0" smtClean="0">
                <a:latin typeface="+mn-lt"/>
              </a:rPr>
              <a:t>entire value chain</a:t>
            </a:r>
            <a:r>
              <a:rPr lang="en-GB" sz="1600" dirty="0" smtClean="0">
                <a:latin typeface="+mn-lt"/>
              </a:rPr>
              <a:t>: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Machines and materials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Product design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Development of prototypes and pilot series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Production process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Quality assurance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Material and product testing, and certification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Marketing and sales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Legal issues of the globalised sourcing and sales market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 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07A1E-1C30-416B-9E28-67095E172176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5" name="Notizenplatzhalter 2"/>
          <p:cNvSpPr txBox="1">
            <a:spLocks/>
          </p:cNvSpPr>
          <p:nvPr/>
        </p:nvSpPr>
        <p:spPr>
          <a:xfrm>
            <a:off x="1222570" y="3383559"/>
            <a:ext cx="8002270" cy="3096816"/>
          </a:xfrm>
          <a:prstGeom prst="rect">
            <a:avLst/>
          </a:prstGeom>
        </p:spPr>
        <p:txBody>
          <a:bodyPr vert="horz" wrap="square" lIns="96471" tIns="48236" rIns="96471" bIns="4823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sz="400" dirty="0" smtClean="0">
                <a:latin typeface="Calibri" pitchFamily="64" charset="0"/>
              </a:rPr>
              <a:t/>
            </a:r>
            <a:br>
              <a:rPr lang="de-DE" sz="400" dirty="0" smtClean="0">
                <a:latin typeface="Calibri" pitchFamily="64" charset="0"/>
              </a:rPr>
            </a:br>
            <a:r>
              <a:rPr lang="de-DE" sz="600" dirty="0" smtClean="0">
                <a:latin typeface="Calibri" pitchFamily="64" charset="0"/>
              </a:rPr>
              <a:t/>
            </a:r>
            <a:br>
              <a:rPr lang="de-DE" sz="600" dirty="0" smtClean="0">
                <a:latin typeface="Calibri" pitchFamily="64" charset="0"/>
              </a:rPr>
            </a:br>
            <a:endParaRPr lang="de-DE" sz="1500" dirty="0" smtClean="0">
              <a:latin typeface="Calibri" pitchFamily="6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36956" y="3193636"/>
            <a:ext cx="7947200" cy="3785512"/>
          </a:xfrm>
          <a:prstGeom prst="rect">
            <a:avLst/>
          </a:prstGeom>
        </p:spPr>
        <p:txBody>
          <a:bodyPr wrap="square" lIns="91303" tIns="45651" rIns="91303" bIns="45651">
            <a:spAutoFit/>
          </a:bodyPr>
          <a:lstStyle/>
          <a:p>
            <a:r>
              <a:rPr lang="en-GB" sz="1600" dirty="0" smtClean="0">
                <a:latin typeface="+mn-lt"/>
              </a:rPr>
              <a:t>Our range of services comprises </a:t>
            </a:r>
            <a:r>
              <a:rPr lang="en-GB" sz="1600" b="1" dirty="0" smtClean="0">
                <a:latin typeface="+mn-lt"/>
              </a:rPr>
              <a:t>professional training, further education, R&amp;D </a:t>
            </a:r>
            <a:r>
              <a:rPr lang="en-GB" sz="1600" dirty="0" smtClean="0">
                <a:latin typeface="+mn-lt"/>
              </a:rPr>
              <a:t>as well as </a:t>
            </a:r>
            <a:r>
              <a:rPr lang="en-GB" sz="1600" b="1" dirty="0" smtClean="0">
                <a:latin typeface="+mn-lt"/>
              </a:rPr>
              <a:t>consulting</a:t>
            </a:r>
            <a:r>
              <a:rPr lang="en-GB" sz="1600" dirty="0" smtClean="0">
                <a:latin typeface="+mn-lt"/>
              </a:rPr>
              <a:t>. We are </a:t>
            </a:r>
            <a:r>
              <a:rPr lang="en-GB" sz="1600" b="1" dirty="0" smtClean="0">
                <a:latin typeface="+mn-lt"/>
              </a:rPr>
              <a:t>specialised in conceiving tailor-made trainings</a:t>
            </a:r>
            <a:r>
              <a:rPr lang="en-GB" sz="1600" dirty="0" smtClean="0">
                <a:latin typeface="+mn-lt"/>
              </a:rPr>
              <a:t> focussing on the technical aspects of industrial shoe production aiming to increase quality and efficiency, and we impart product competence for purchasing and sales staff. </a:t>
            </a:r>
          </a:p>
          <a:p>
            <a:r>
              <a:rPr lang="en-GB" sz="1600" dirty="0" smtClean="0">
                <a:latin typeface="+mn-lt"/>
              </a:rPr>
              <a:t> </a:t>
            </a:r>
          </a:p>
          <a:p>
            <a:r>
              <a:rPr lang="en-GB" sz="1600" dirty="0" smtClean="0">
                <a:latin typeface="+mn-lt"/>
              </a:rPr>
              <a:t>We work on a global scale and deploy our trainers wherever required by the customer. Our know-how covers the </a:t>
            </a:r>
            <a:r>
              <a:rPr lang="en-GB" sz="1600" b="1" dirty="0" smtClean="0">
                <a:latin typeface="+mn-lt"/>
              </a:rPr>
              <a:t>entire value chain</a:t>
            </a:r>
            <a:r>
              <a:rPr lang="en-GB" sz="1600" dirty="0" smtClean="0">
                <a:latin typeface="+mn-lt"/>
              </a:rPr>
              <a:t>: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Machines and materials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Product design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Development of prototypes and pilot series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Production process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Quality assurance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- Material and product testing, and certification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Marketing and sales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Legal issues of the globalised sourcing and sales market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C32B-1AA7-4595-8BDB-E947F36BE30A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3295-8D79-43BB-B43F-B4BC22F546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5470-6226-4D85-BF49-E82894306CC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0321-07CD-4D64-9E85-BA6594336D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8B53-D275-453D-B58B-98A28C4DFE11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8312-5E1A-4963-B1B9-2508F8E563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C652-9230-4362-AB03-295631294F23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440E-E451-469A-9E93-F3AD0CE114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FBE-9785-45C1-BAE0-12F52B95929F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D6D1-C1D2-4D5A-8A75-F6918E9356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FB26-8185-4D73-8547-6936D0EC1C0A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BDFD-F918-4271-AE4E-41341F1E86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8CDB-81DD-4AF2-9ED7-14787C28FE9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54CC-33D0-475C-BB81-2734DEF661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4093-4F03-4A95-BE17-8763B4D19E3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3D4E-A7CD-4771-AFE4-1985F411FF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5D92-F733-4D85-ACE7-4625BE54394F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A21B-3FBF-4D6F-92E6-A0AA2A688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6F96-1FFC-484A-A821-1CFD325B59D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5E04-EF88-46B0-98E9-21BBCC6EB4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F579-813F-411E-BCB5-B753702C3E78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55AA-98C6-43B7-91ED-33C2DD0FF9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64" charset="0"/>
              </a:defRPr>
            </a:lvl1pPr>
          </a:lstStyle>
          <a:p>
            <a:pPr>
              <a:defRPr/>
            </a:pPr>
            <a:fld id="{A255B760-4F6A-4C11-8ACA-DE6238F97326}" type="datetime1">
              <a:rPr lang="de-DE"/>
              <a:pPr>
                <a:defRPr/>
              </a:pPr>
              <a:t>20.10.2016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6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64" charset="0"/>
              </a:defRPr>
            </a:lvl1pPr>
          </a:lstStyle>
          <a:p>
            <a:pPr>
              <a:defRPr/>
            </a:pPr>
            <a:fld id="{5D2D5207-665B-4886-96BE-10325B4C2C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6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6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6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6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6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3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pn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31" Type="http://schemas.openxmlformats.org/officeDocument/2006/relationships/image" Target="../media/image69.gif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Relationship Id="rId30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age_10.jpg"/>
          <p:cNvPicPr>
            <a:picLocks noChangeAspect="1"/>
          </p:cNvPicPr>
          <p:nvPr/>
        </p:nvPicPr>
        <p:blipFill>
          <a:blip r:embed="rId4" cstate="print"/>
          <a:srcRect t="1181" b="10675"/>
          <a:stretch>
            <a:fillRect/>
          </a:stretch>
        </p:blipFill>
        <p:spPr>
          <a:xfrm>
            <a:off x="-1588" y="1412776"/>
            <a:ext cx="9144000" cy="518457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4572000"/>
            <a:ext cx="9144000" cy="100012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64" charset="-128"/>
            </a:endParaRPr>
          </a:p>
        </p:txBody>
      </p:sp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142875" y="4643438"/>
            <a:ext cx="8893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40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ISC: </a:t>
            </a:r>
            <a:r>
              <a:rPr lang="de-DE" sz="40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Experts</a:t>
            </a:r>
            <a:r>
              <a:rPr lang="de-DE" sz="40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in </a:t>
            </a:r>
            <a:r>
              <a:rPr lang="de-DE" sz="40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Leather</a:t>
            </a:r>
            <a:r>
              <a:rPr lang="de-DE" sz="40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</a:t>
            </a:r>
            <a:r>
              <a:rPr lang="de-DE" sz="40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and</a:t>
            </a:r>
            <a:r>
              <a:rPr lang="de-DE" sz="40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</a:t>
            </a:r>
            <a:r>
              <a:rPr lang="de-DE" sz="40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Footwear</a:t>
            </a:r>
            <a:endParaRPr lang="en-GB" sz="4000" b="1" dirty="0" smtClean="0">
              <a:solidFill>
                <a:srgbClr val="0056AC"/>
              </a:solidFill>
              <a:latin typeface="Cambria" pitchFamily="18" charset="0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2301552" y="6656784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7" name="Picture 4" descr="C:\Users\PC\Documents\isc_bilder\ISC_stud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275" y="2636838"/>
            <a:ext cx="1800000" cy="2704813"/>
          </a:xfrm>
          <a:prstGeom prst="rect">
            <a:avLst/>
          </a:prstGeom>
          <a:noFill/>
        </p:spPr>
      </p:pic>
      <p:pic>
        <p:nvPicPr>
          <p:cNvPr id="11" name="Picture 5" descr="C:\Users\PC\Documents\isc_bilder\ISC_sewing_mach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429" y="2636838"/>
            <a:ext cx="1800000" cy="2704813"/>
          </a:xfrm>
          <a:prstGeom prst="rect">
            <a:avLst/>
          </a:prstGeom>
          <a:noFill/>
        </p:spPr>
      </p:pic>
      <p:pic>
        <p:nvPicPr>
          <p:cNvPr id="12" name="Picture 12" descr="C:\Users\PC\Documents\isc_bilder\ISC_cutting_tab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1" y="2636838"/>
            <a:ext cx="1800000" cy="2704813"/>
          </a:xfrm>
          <a:prstGeom prst="rect">
            <a:avLst/>
          </a:prstGeom>
          <a:noFill/>
        </p:spPr>
      </p:pic>
      <p:pic>
        <p:nvPicPr>
          <p:cNvPr id="14" name="Grafik 13" descr="zwicken_30_proz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5583" y="2636838"/>
            <a:ext cx="1800000" cy="2696000"/>
          </a:xfrm>
          <a:prstGeom prst="rect">
            <a:avLst/>
          </a:prstGeom>
        </p:spPr>
      </p:pic>
      <p:pic>
        <p:nvPicPr>
          <p:cNvPr id="15" name="Grafik 14" descr="fersenformen_pp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1737" y="2636838"/>
            <a:ext cx="1800000" cy="2698798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 bwMode="auto">
          <a:xfrm>
            <a:off x="2714624" y="1196752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 Factory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7" name="Picture 13" descr="C:\Users\PC\Documents\isc_bilder\ISC_class_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492896"/>
            <a:ext cx="2975293" cy="1980000"/>
          </a:xfrm>
          <a:prstGeom prst="rect">
            <a:avLst/>
          </a:prstGeom>
          <a:noFill/>
        </p:spPr>
      </p:pic>
      <p:pic>
        <p:nvPicPr>
          <p:cNvPr id="11" name="Picture 16" descr="C:\Users\PC\Documents\isc_bilder\IMG_7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2743" y="2492896"/>
            <a:ext cx="2970000" cy="1980000"/>
          </a:xfrm>
          <a:prstGeom prst="rect">
            <a:avLst/>
          </a:prstGeom>
          <a:noFill/>
        </p:spPr>
      </p:pic>
      <p:pic>
        <p:nvPicPr>
          <p:cNvPr id="12" name="Picture 17" descr="C:\Users\PC\Documents\isc_bilder\IMG_7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45344"/>
            <a:ext cx="2970000" cy="1980000"/>
          </a:xfrm>
          <a:prstGeom prst="rect">
            <a:avLst/>
          </a:prstGeom>
          <a:noFill/>
        </p:spPr>
      </p:pic>
      <p:pic>
        <p:nvPicPr>
          <p:cNvPr id="14" name="Picture 18" descr="C:\Users\PC\Documents\isc_bilder\IMG_72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545344"/>
            <a:ext cx="2970000" cy="1980000"/>
          </a:xfrm>
          <a:prstGeom prst="rect">
            <a:avLst/>
          </a:prstGeom>
          <a:noFill/>
        </p:spPr>
      </p:pic>
      <p:pic>
        <p:nvPicPr>
          <p:cNvPr id="15" name="Picture 19" descr="C:\Users\PC\Documents\isc_bilder\IMG_72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076" y="4545344"/>
            <a:ext cx="2970000" cy="1980000"/>
          </a:xfrm>
          <a:prstGeom prst="rect">
            <a:avLst/>
          </a:prstGeom>
          <a:noFill/>
        </p:spPr>
      </p:pic>
      <p:pic>
        <p:nvPicPr>
          <p:cNvPr id="16" name="Grafik 15" descr="gore_fersenzwicken_300p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6068" y="2492896"/>
            <a:ext cx="2970000" cy="1980000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2714624" y="1196752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 Factory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Trainings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0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2996952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sc_leisten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2301"/>
            <a:ext cx="2434870" cy="1620000"/>
          </a:xfrm>
          <a:prstGeom prst="rect">
            <a:avLst/>
          </a:prstGeom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862858" y="2871986"/>
            <a:ext cx="58856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pPr marL="0" lvl="1"/>
            <a:r>
              <a:rPr lang="en-US" sz="2000" dirty="0" smtClean="0">
                <a:latin typeface="+mn-lt"/>
              </a:rPr>
              <a:t>We impart </a:t>
            </a:r>
            <a:r>
              <a:rPr lang="en-US" sz="2000" b="1" dirty="0" smtClean="0">
                <a:latin typeface="+mn-lt"/>
              </a:rPr>
              <a:t>practice-oriented specialist knowledge </a:t>
            </a:r>
            <a:r>
              <a:rPr lang="en-US" sz="2000" dirty="0" smtClean="0">
                <a:latin typeface="+mn-lt"/>
              </a:rPr>
              <a:t>in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Last development / improving fit and comfort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Footwear engineering / pattern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New technologies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Testing / Quality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Process and production optimization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Sustainability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Marketing</a:t>
            </a:r>
            <a:endParaRPr lang="de-D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3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304991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2852192" y="2871986"/>
            <a:ext cx="532973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ISC conceives </a:t>
            </a:r>
            <a:r>
              <a:rPr lang="en-US" sz="2000" b="1" dirty="0" smtClean="0">
                <a:latin typeface="+mn-lt"/>
              </a:rPr>
              <a:t>made-to-measure trainings </a:t>
            </a:r>
            <a:r>
              <a:rPr lang="en-US" sz="2000" dirty="0" smtClean="0">
                <a:latin typeface="+mn-lt"/>
              </a:rPr>
              <a:t>tailored to the individual requirements of each customer.</a:t>
            </a:r>
          </a:p>
          <a:p>
            <a:endParaRPr lang="de-DE" sz="800" dirty="0" smtClean="0">
              <a:latin typeface="+mn-lt"/>
            </a:endParaRPr>
          </a:p>
          <a:p>
            <a:endParaRPr lang="de-DE" sz="2000" dirty="0" smtClean="0">
              <a:latin typeface="+mn-lt"/>
            </a:endParaRPr>
          </a:p>
          <a:p>
            <a:endParaRPr lang="de-DE" sz="8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The training courses can be held either at ISC in </a:t>
            </a:r>
            <a:r>
              <a:rPr lang="en-GB" sz="2000" dirty="0" err="1" smtClean="0">
                <a:latin typeface="+mn-lt"/>
              </a:rPr>
              <a:t>Pirmasens</a:t>
            </a:r>
            <a:r>
              <a:rPr lang="en-GB" sz="2000" dirty="0" smtClean="0">
                <a:latin typeface="+mn-lt"/>
              </a:rPr>
              <a:t> or at our clients’ premises no matter where on the globe.</a:t>
            </a:r>
            <a:endParaRPr lang="de-DE" sz="2000" dirty="0" smtClean="0">
              <a:latin typeface="+mn-l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Trainings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6" name="Grafik 15" descr="IMG_7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2301"/>
            <a:ext cx="2430000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20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304991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isc-germany.de/fileadmin/user_upload/images/fileadmin_user_upload_images_aus_weiterbildung/ISC_last_sc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04" y="1412776"/>
            <a:ext cx="2430000" cy="1630660"/>
          </a:xfrm>
          <a:prstGeom prst="rect">
            <a:avLst/>
          </a:prstGeom>
          <a:noFill/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2843808" y="2857500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ISC Germany is engaged in publicly- and privately-funded research projects.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The fact that we are closely interlinked with the industry triggers numerous innovative ideas. We  </a:t>
            </a:r>
            <a:r>
              <a:rPr lang="en-GB" sz="2000" b="1" dirty="0" smtClean="0">
                <a:latin typeface="+mn-lt"/>
              </a:rPr>
              <a:t>initiate research projects and collaborate with many different partners</a:t>
            </a:r>
            <a:r>
              <a:rPr lang="en-GB" sz="2000" dirty="0" smtClean="0">
                <a:latin typeface="+mn-lt"/>
              </a:rPr>
              <a:t>. The results are made available to the SMEs of the sector.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We also carry out </a:t>
            </a:r>
            <a:r>
              <a:rPr lang="en-GB" sz="2000" b="1" dirty="0" smtClean="0">
                <a:latin typeface="+mn-lt"/>
              </a:rPr>
              <a:t>contractual research </a:t>
            </a:r>
            <a:r>
              <a:rPr lang="en-GB" sz="2000" dirty="0" smtClean="0">
                <a:latin typeface="+mn-lt"/>
              </a:rPr>
              <a:t>and act as a development partner in externally initiated projects.</a:t>
            </a:r>
            <a:endParaRPr lang="de-DE" sz="2000" dirty="0">
              <a:latin typeface="+mn-lt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8842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R&amp;D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at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ISC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20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304991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isc-germany.de/fileadmin/user_upload/media/fussform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371475" cy="971551"/>
          </a:xfrm>
          <a:prstGeom prst="rect">
            <a:avLst/>
          </a:prstGeom>
          <a:noFill/>
        </p:spPr>
      </p:pic>
      <p:pic>
        <p:nvPicPr>
          <p:cNvPr id="10" name="Picture 8" descr="http://www.isc-germany.de/fileadmin/user_upload/media/stiefeldesig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72816"/>
            <a:ext cx="1799998" cy="900000"/>
          </a:xfrm>
          <a:prstGeom prst="rect">
            <a:avLst/>
          </a:prstGeom>
          <a:noFill/>
        </p:spPr>
      </p:pic>
      <p:sp>
        <p:nvSpPr>
          <p:cNvPr id="12" name="Rechteck 7"/>
          <p:cNvSpPr>
            <a:spLocks noChangeArrowheads="1"/>
          </p:cNvSpPr>
          <p:nvPr/>
        </p:nvSpPr>
        <p:spPr bwMode="auto">
          <a:xfrm>
            <a:off x="2862858" y="2852936"/>
            <a:ext cx="59576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The technical aspects of </a:t>
            </a:r>
            <a:r>
              <a:rPr lang="en-GB" sz="2000" b="1" dirty="0" smtClean="0">
                <a:latin typeface="+mn-lt"/>
              </a:rPr>
              <a:t>shoe production</a:t>
            </a:r>
            <a:r>
              <a:rPr lang="en-GB" sz="2000" dirty="0" smtClean="0">
                <a:latin typeface="+mn-lt"/>
              </a:rPr>
              <a:t> are of great importance. We aim to develop methods and processes further and enhance them.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In our R&amp;D activities, particular attention is devoted to open questions of </a:t>
            </a:r>
            <a:r>
              <a:rPr lang="en-GB" sz="2000" b="1" dirty="0" smtClean="0">
                <a:latin typeface="+mn-lt"/>
              </a:rPr>
              <a:t>fundamental research</a:t>
            </a:r>
            <a:r>
              <a:rPr lang="cs-CZ" sz="2000" b="1" dirty="0" smtClean="0">
                <a:latin typeface="+mn-lt"/>
              </a:rPr>
              <a:t>,</a:t>
            </a:r>
            <a:r>
              <a:rPr lang="cs-CZ" sz="2000" b="1" dirty="0" err="1" smtClean="0">
                <a:latin typeface="+mn-lt"/>
              </a:rPr>
              <a:t>research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for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sustainibility</a:t>
            </a:r>
            <a:r>
              <a:rPr lang="cs-CZ" sz="2000" b="1" dirty="0" smtClean="0">
                <a:latin typeface="+mn-lt"/>
              </a:rPr>
              <a:t> in </a:t>
            </a:r>
            <a:r>
              <a:rPr lang="cs-CZ" sz="2000" b="1" dirty="0" err="1" smtClean="0">
                <a:latin typeface="+mn-lt"/>
              </a:rPr>
              <a:t>shoe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production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as well as on </a:t>
            </a:r>
            <a:r>
              <a:rPr lang="en-GB" sz="2000" b="1" dirty="0" smtClean="0">
                <a:latin typeface="+mn-lt"/>
              </a:rPr>
              <a:t>biomechanics and orthopaedics</a:t>
            </a:r>
            <a:r>
              <a:rPr lang="en-GB" sz="2000" dirty="0" smtClean="0">
                <a:latin typeface="+mn-lt"/>
              </a:rPr>
              <a:t>.</a:t>
            </a:r>
          </a:p>
          <a:p>
            <a:endParaRPr lang="en-GB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2718842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R&amp;D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at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ISC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20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304991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2862858" y="2852936"/>
            <a:ext cx="55975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Whether a new shoe concept meets biomechanical criteria can now be approved at ISC directly on-site.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/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Range of </a:t>
            </a:r>
            <a:r>
              <a:rPr lang="en-GB" sz="2000" b="1" dirty="0" smtClean="0">
                <a:latin typeface="+mn-lt"/>
              </a:rPr>
              <a:t>services of the new biomechanical </a:t>
            </a:r>
            <a:r>
              <a:rPr lang="en-GB" sz="2000" dirty="0" smtClean="0">
                <a:latin typeface="+mn-lt"/>
              </a:rPr>
              <a:t>lab:</a:t>
            </a:r>
            <a:br>
              <a:rPr lang="en-GB" sz="2000" dirty="0" smtClean="0">
                <a:latin typeface="+mn-lt"/>
              </a:rPr>
            </a:br>
            <a:endParaRPr lang="en-GB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</a:t>
            </a:r>
            <a:r>
              <a:rPr lang="en-GB" sz="2000" b="1" dirty="0" smtClean="0">
                <a:latin typeface="+mn-lt"/>
              </a:rPr>
              <a:t>gait analyses </a:t>
            </a:r>
            <a:r>
              <a:rPr lang="en-GB" sz="2000" dirty="0" smtClean="0">
                <a:latin typeface="+mn-lt"/>
              </a:rPr>
              <a:t>(plantar pressure distribution measurement with force plate and/or in-shoe measuring system; video analysis) </a:t>
            </a:r>
            <a:br>
              <a:rPr lang="en-GB" sz="2000" dirty="0" smtClean="0">
                <a:latin typeface="+mn-lt"/>
              </a:rPr>
            </a:br>
            <a:endParaRPr lang="en-GB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</a:t>
            </a:r>
            <a:r>
              <a:rPr lang="en-GB" sz="2000" b="1" dirty="0" smtClean="0">
                <a:latin typeface="+mn-lt"/>
              </a:rPr>
              <a:t>seminars</a:t>
            </a:r>
            <a:r>
              <a:rPr lang="en-GB" sz="2000" dirty="0" smtClean="0">
                <a:latin typeface="+mn-lt"/>
              </a:rPr>
              <a:t> on anatomy and biomechanics</a:t>
            </a:r>
            <a:endParaRPr lang="en-GB" sz="2000" dirty="0">
              <a:latin typeface="+mn-lt"/>
            </a:endParaRPr>
          </a:p>
        </p:txBody>
      </p:sp>
      <p:pic>
        <p:nvPicPr>
          <p:cNvPr id="10" name="Picture 2" descr="http://www.isc-germany.de/fileadmin/user_upload/images/Biomechanik_Emed_Messung.jpg"/>
          <p:cNvPicPr>
            <a:picLocks noChangeAspect="1" noChangeArrowheads="1"/>
          </p:cNvPicPr>
          <p:nvPr/>
        </p:nvPicPr>
        <p:blipFill>
          <a:blip r:embed="rId5" cstate="print"/>
          <a:srcRect r="24035"/>
          <a:stretch>
            <a:fillRect/>
          </a:stretch>
        </p:blipFill>
        <p:spPr bwMode="auto">
          <a:xfrm>
            <a:off x="-2" y="1431825"/>
            <a:ext cx="2428877" cy="1620000"/>
          </a:xfrm>
          <a:prstGeom prst="rect">
            <a:avLst/>
          </a:prstGeom>
          <a:noFill/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R&amp;D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at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ISC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General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technical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problems</a:t>
            </a:r>
            <a:r>
              <a:rPr lang="cs-CZ" sz="3600" dirty="0" smtClean="0">
                <a:solidFill>
                  <a:srgbClr val="0056AC"/>
                </a:solidFill>
              </a:rPr>
              <a:t> in </a:t>
            </a:r>
            <a:r>
              <a:rPr lang="cs-CZ" sz="3600" dirty="0" err="1" smtClean="0">
                <a:solidFill>
                  <a:srgbClr val="0056AC"/>
                </a:solidFill>
              </a:rPr>
              <a:t>shoe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companies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in </a:t>
            </a:r>
            <a:r>
              <a:rPr lang="cs-CZ" dirty="0" err="1" smtClean="0"/>
              <a:t>designing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marL="342900" indent="-342900"/>
            <a:r>
              <a:rPr lang="cs-CZ" dirty="0" smtClean="0"/>
              <a:t>      - </a:t>
            </a:r>
            <a:r>
              <a:rPr lang="cs-CZ" dirty="0" err="1" smtClean="0"/>
              <a:t>material</a:t>
            </a:r>
            <a:endParaRPr lang="cs-CZ" dirty="0" smtClean="0"/>
          </a:p>
          <a:p>
            <a:pPr marL="342900" indent="-342900"/>
            <a:r>
              <a:rPr lang="cs-CZ" dirty="0" smtClean="0"/>
              <a:t>      - technology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in proces?</a:t>
            </a:r>
          </a:p>
          <a:p>
            <a:pPr marL="342900" indent="-342900"/>
            <a:r>
              <a:rPr lang="cs-CZ" dirty="0" smtClean="0"/>
              <a:t>      -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connect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smoothly</a:t>
            </a:r>
            <a:r>
              <a:rPr lang="cs-CZ" dirty="0" smtClean="0"/>
              <a:t> </a:t>
            </a:r>
            <a:r>
              <a:rPr lang="cs-CZ" dirty="0" err="1" smtClean="0"/>
              <a:t>pass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Technical</a:t>
            </a:r>
            <a:r>
              <a:rPr lang="cs-CZ" dirty="0" smtClean="0"/>
              <a:t> design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acceptance</a:t>
            </a:r>
            <a:r>
              <a:rPr lang="cs-CZ" dirty="0" smtClean="0"/>
              <a:t> in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marL="342900" indent="-342900"/>
            <a:r>
              <a:rPr lang="cs-CZ" dirty="0" smtClean="0"/>
              <a:t>      -</a:t>
            </a:r>
            <a:r>
              <a:rPr lang="cs-CZ" dirty="0" err="1" smtClean="0"/>
              <a:t>selection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– </a:t>
            </a:r>
            <a:r>
              <a:rPr lang="cs-CZ" dirty="0" err="1" smtClean="0"/>
              <a:t>lasts</a:t>
            </a:r>
            <a:r>
              <a:rPr lang="cs-CZ" dirty="0" smtClean="0"/>
              <a:t>, </a:t>
            </a:r>
            <a:r>
              <a:rPr lang="cs-CZ" dirty="0" err="1" smtClean="0"/>
              <a:t>insoles</a:t>
            </a:r>
            <a:r>
              <a:rPr lang="cs-CZ" dirty="0" smtClean="0"/>
              <a:t>, </a:t>
            </a:r>
            <a:r>
              <a:rPr lang="cs-CZ" dirty="0" err="1" smtClean="0"/>
              <a:t>soles</a:t>
            </a:r>
            <a:r>
              <a:rPr lang="cs-CZ" dirty="0" smtClean="0"/>
              <a:t>, </a:t>
            </a:r>
            <a:r>
              <a:rPr lang="cs-CZ" dirty="0" err="1" smtClean="0"/>
              <a:t>counters</a:t>
            </a:r>
            <a:r>
              <a:rPr lang="cs-CZ" dirty="0" smtClean="0"/>
              <a:t>, </a:t>
            </a:r>
            <a:r>
              <a:rPr lang="cs-CZ" dirty="0" err="1" smtClean="0"/>
              <a:t>interlinings</a:t>
            </a:r>
            <a:r>
              <a:rPr lang="cs-CZ" dirty="0" smtClean="0"/>
              <a:t>, </a:t>
            </a:r>
            <a:r>
              <a:rPr lang="cs-CZ" dirty="0" err="1" smtClean="0"/>
              <a:t>tapes</a:t>
            </a:r>
            <a:r>
              <a:rPr lang="cs-CZ" dirty="0" smtClean="0"/>
              <a:t>, …</a:t>
            </a:r>
          </a:p>
          <a:p>
            <a:pPr marL="342900" indent="-342900"/>
            <a:r>
              <a:rPr lang="cs-CZ" dirty="0" smtClean="0"/>
              <a:t>     -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prescription</a:t>
            </a:r>
            <a:r>
              <a:rPr lang="cs-CZ" dirty="0" smtClean="0"/>
              <a:t> – „V“ </a:t>
            </a:r>
            <a:r>
              <a:rPr lang="cs-CZ" dirty="0" err="1" smtClean="0"/>
              <a:t>notches</a:t>
            </a:r>
            <a:r>
              <a:rPr lang="cs-CZ" dirty="0" smtClean="0"/>
              <a:t>, </a:t>
            </a:r>
            <a:r>
              <a:rPr lang="cs-CZ" dirty="0" err="1" smtClean="0"/>
              <a:t>skiving</a:t>
            </a:r>
            <a:r>
              <a:rPr lang="cs-CZ" dirty="0" smtClean="0"/>
              <a:t>, </a:t>
            </a:r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thread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r>
              <a:rPr lang="cs-CZ" dirty="0" smtClean="0"/>
              <a:t>,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outer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inner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, </a:t>
            </a:r>
            <a:r>
              <a:rPr lang="cs-CZ" dirty="0" err="1" smtClean="0"/>
              <a:t>thickness</a:t>
            </a:r>
            <a:r>
              <a:rPr lang="cs-CZ" dirty="0" smtClean="0"/>
              <a:t>,</a:t>
            </a:r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lasts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General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technical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problems</a:t>
            </a:r>
            <a:r>
              <a:rPr lang="cs-CZ" sz="3600" dirty="0" smtClean="0">
                <a:solidFill>
                  <a:srgbClr val="0056AC"/>
                </a:solidFill>
              </a:rPr>
              <a:t> in </a:t>
            </a:r>
            <a:r>
              <a:rPr lang="cs-CZ" sz="3600" dirty="0" err="1" smtClean="0">
                <a:solidFill>
                  <a:srgbClr val="0056AC"/>
                </a:solidFill>
              </a:rPr>
              <a:t>shoe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companies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–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shapes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-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combine</a:t>
            </a:r>
            <a:r>
              <a:rPr lang="cs-CZ" dirty="0" smtClean="0"/>
              <a:t> flexibility,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r>
              <a:rPr lang="cs-CZ" dirty="0" smtClean="0"/>
              <a:t>, </a:t>
            </a:r>
            <a:r>
              <a:rPr lang="cs-CZ" dirty="0" err="1" smtClean="0"/>
              <a:t>optimal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adjustments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preventive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– minimum </a:t>
            </a:r>
            <a:r>
              <a:rPr lang="cs-CZ" dirty="0" err="1" smtClean="0"/>
              <a:t>work</a:t>
            </a:r>
            <a:r>
              <a:rPr lang="cs-CZ" dirty="0" smtClean="0"/>
              <a:t> in </a:t>
            </a:r>
            <a:r>
              <a:rPr lang="cs-CZ" dirty="0" err="1" smtClean="0"/>
              <a:t>progress</a:t>
            </a:r>
            <a:r>
              <a:rPr lang="cs-CZ" dirty="0" smtClean="0"/>
              <a:t> (max.4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to </a:t>
            </a:r>
            <a:r>
              <a:rPr lang="cs-CZ" dirty="0" err="1" smtClean="0"/>
              <a:t>packing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„lot“)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Material</a:t>
            </a:r>
            <a:r>
              <a:rPr lang="cs-CZ" dirty="0" smtClean="0"/>
              <a:t>,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General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technical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problems</a:t>
            </a:r>
            <a:r>
              <a:rPr lang="cs-CZ" sz="3600" dirty="0" smtClean="0">
                <a:solidFill>
                  <a:srgbClr val="0056AC"/>
                </a:solidFill>
              </a:rPr>
              <a:t> in </a:t>
            </a:r>
            <a:r>
              <a:rPr lang="cs-CZ" sz="3600" dirty="0" err="1" smtClean="0">
                <a:solidFill>
                  <a:srgbClr val="0056AC"/>
                </a:solidFill>
              </a:rPr>
              <a:t>shoe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companies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Behaviour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technicians</a:t>
            </a:r>
            <a:endParaRPr lang="cs-CZ" dirty="0" smtClean="0"/>
          </a:p>
          <a:p>
            <a:pPr marL="342900" indent="-342900"/>
            <a:r>
              <a:rPr lang="cs-CZ" dirty="0" smtClean="0"/>
              <a:t>      -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production</a:t>
            </a:r>
            <a:r>
              <a:rPr lang="cs-CZ" dirty="0" smtClean="0"/>
              <a:t> area</a:t>
            </a:r>
          </a:p>
          <a:p>
            <a:pPr marL="342900" indent="-342900"/>
            <a:r>
              <a:rPr lang="cs-CZ" dirty="0" smtClean="0"/>
              <a:t>      - </a:t>
            </a:r>
            <a:r>
              <a:rPr lang="cs-CZ" dirty="0" err="1" smtClean="0"/>
              <a:t>practically</a:t>
            </a:r>
            <a:r>
              <a:rPr lang="cs-CZ" dirty="0" smtClean="0"/>
              <a:t> test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pPr marL="342900" indent="-342900"/>
            <a:r>
              <a:rPr lang="cs-CZ" dirty="0" smtClean="0"/>
              <a:t>      -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err="1" smtClean="0"/>
              <a:t>documentation</a:t>
            </a:r>
            <a:r>
              <a:rPr lang="cs-CZ" dirty="0" smtClean="0"/>
              <a:t>!!!</a:t>
            </a:r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- </a:t>
            </a:r>
            <a:r>
              <a:rPr lang="cs-CZ" dirty="0" err="1" smtClean="0"/>
              <a:t>manager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leader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- </a:t>
            </a:r>
            <a:r>
              <a:rPr lang="cs-CZ" dirty="0" err="1" smtClean="0"/>
              <a:t>selection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reached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Contents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43808" y="2924944"/>
            <a:ext cx="423421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Who </a:t>
            </a:r>
            <a:r>
              <a:rPr lang="de-DE" sz="2000" dirty="0" err="1" smtClean="0">
                <a:latin typeface="+mn-lt"/>
              </a:rPr>
              <a:t>We</a:t>
            </a:r>
            <a:r>
              <a:rPr lang="de-DE" sz="2000" dirty="0" smtClean="0">
                <a:latin typeface="+mn-lt"/>
              </a:rPr>
              <a:t> 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What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We</a:t>
            </a:r>
            <a:r>
              <a:rPr lang="de-DE" sz="2000" dirty="0" smtClean="0">
                <a:latin typeface="+mn-lt"/>
              </a:rPr>
              <a:t> Do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ISC Trainings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R &amp; 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Consulting</a:t>
            </a:r>
            <a:endParaRPr lang="cs-CZ" sz="20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>
                <a:latin typeface="+mn-lt"/>
              </a:rPr>
              <a:t>What</a:t>
            </a:r>
            <a:r>
              <a:rPr lang="cs-CZ" sz="2000" dirty="0" smtClean="0">
                <a:latin typeface="+mn-lt"/>
              </a:rPr>
              <a:t> to do in </a:t>
            </a:r>
            <a:r>
              <a:rPr lang="cs-CZ" sz="2000" dirty="0" err="1" smtClean="0">
                <a:latin typeface="+mn-lt"/>
              </a:rPr>
              <a:t>Pakistan</a:t>
            </a:r>
            <a:endParaRPr lang="de-DE" sz="20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Our</a:t>
            </a:r>
            <a:r>
              <a:rPr lang="de-DE" sz="2000" dirty="0" smtClean="0">
                <a:latin typeface="+mn-lt"/>
              </a:rPr>
              <a:t> Partners</a:t>
            </a:r>
          </a:p>
          <a:p>
            <a:endParaRPr lang="de-DE" sz="2000" dirty="0">
              <a:latin typeface="+mn-lt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2301"/>
            <a:ext cx="24257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6" descr="schagwör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35" y="297180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1" name="Grafik 10" descr="IMG_7339.jpg"/>
          <p:cNvPicPr>
            <a:picLocks noChangeAspect="1"/>
          </p:cNvPicPr>
          <p:nvPr/>
        </p:nvPicPr>
        <p:blipFill>
          <a:blip r:embed="rId6" cstate="print"/>
          <a:srcRect r="8647"/>
          <a:stretch>
            <a:fillRect/>
          </a:stretch>
        </p:blipFill>
        <p:spPr>
          <a:xfrm>
            <a:off x="-1" y="1422301"/>
            <a:ext cx="2433600" cy="177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Advantages</a:t>
            </a:r>
            <a:r>
              <a:rPr lang="cs-CZ" sz="3600" dirty="0" smtClean="0">
                <a:solidFill>
                  <a:srgbClr val="0056AC"/>
                </a:solidFill>
              </a:rPr>
              <a:t> in </a:t>
            </a:r>
            <a:r>
              <a:rPr lang="cs-CZ" sz="3600" dirty="0" err="1" smtClean="0">
                <a:solidFill>
                  <a:srgbClr val="0056AC"/>
                </a:solidFill>
              </a:rPr>
              <a:t>Pakistan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leather</a:t>
            </a:r>
            <a:r>
              <a:rPr lang="cs-CZ" dirty="0" smtClean="0"/>
              <a:t> </a:t>
            </a:r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China </a:t>
            </a:r>
            <a:r>
              <a:rPr lang="cs-CZ" dirty="0" err="1" smtClean="0"/>
              <a:t>became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expensive</a:t>
            </a:r>
            <a:r>
              <a:rPr lang="cs-CZ" dirty="0" smtClean="0"/>
              <a:t>, India has not such a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leathers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Long</a:t>
            </a:r>
            <a:r>
              <a:rPr lang="cs-CZ" dirty="0" smtClean="0"/>
              <a:t> term </a:t>
            </a:r>
            <a:r>
              <a:rPr lang="cs-CZ" dirty="0" err="1" smtClean="0"/>
              <a:t>reliable</a:t>
            </a:r>
            <a:r>
              <a:rPr lang="cs-CZ" dirty="0" smtClean="0"/>
              <a:t> </a:t>
            </a:r>
            <a:r>
              <a:rPr lang="cs-CZ" dirty="0" err="1" smtClean="0"/>
              <a:t>cooperations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Possibility</a:t>
            </a:r>
            <a:r>
              <a:rPr lang="cs-CZ" dirty="0" smtClean="0"/>
              <a:t> to </a:t>
            </a:r>
            <a:r>
              <a:rPr lang="cs-CZ" dirty="0" err="1" smtClean="0"/>
              <a:t>combine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export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market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Disdvantages</a:t>
            </a:r>
            <a:r>
              <a:rPr lang="cs-CZ" sz="3600" dirty="0" smtClean="0">
                <a:solidFill>
                  <a:srgbClr val="0056AC"/>
                </a:solidFill>
              </a:rPr>
              <a:t> in </a:t>
            </a:r>
            <a:r>
              <a:rPr lang="cs-CZ" sz="3600" dirty="0" err="1" smtClean="0">
                <a:solidFill>
                  <a:srgbClr val="0056AC"/>
                </a:solidFill>
              </a:rPr>
              <a:t>Pakistan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technical</a:t>
            </a:r>
            <a:r>
              <a:rPr lang="cs-CZ" dirty="0" smtClean="0"/>
              <a:t> support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Not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– </a:t>
            </a:r>
            <a:r>
              <a:rPr lang="cs-CZ" dirty="0" err="1" smtClean="0"/>
              <a:t>partly</a:t>
            </a:r>
            <a:r>
              <a:rPr lang="cs-CZ" dirty="0" smtClean="0"/>
              <a:t> </a:t>
            </a:r>
            <a:r>
              <a:rPr lang="cs-CZ" dirty="0" err="1" smtClean="0"/>
              <a:t>acceptable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in design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cemented</a:t>
            </a:r>
            <a:r>
              <a:rPr lang="cs-CZ" dirty="0" smtClean="0"/>
              <a:t> </a:t>
            </a:r>
            <a:r>
              <a:rPr lang="cs-CZ" dirty="0" err="1" smtClean="0"/>
              <a:t>shoes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ISC = </a:t>
            </a:r>
            <a:r>
              <a:rPr lang="cs-CZ" b="1" dirty="0" smtClean="0"/>
              <a:t>more </a:t>
            </a:r>
            <a:r>
              <a:rPr lang="cs-CZ" b="1" dirty="0" err="1" smtClean="0"/>
              <a:t>precise</a:t>
            </a:r>
            <a:r>
              <a:rPr lang="cs-CZ" b="1" dirty="0" smtClean="0"/>
              <a:t>, more </a:t>
            </a:r>
            <a:r>
              <a:rPr lang="cs-CZ" b="1" dirty="0" err="1" smtClean="0"/>
              <a:t>comfortable</a:t>
            </a:r>
            <a:r>
              <a:rPr lang="cs-CZ" b="1" dirty="0" smtClean="0"/>
              <a:t>, </a:t>
            </a:r>
            <a:r>
              <a:rPr lang="cs-CZ" b="1" dirty="0" err="1" smtClean="0"/>
              <a:t>material</a:t>
            </a:r>
            <a:r>
              <a:rPr lang="cs-CZ" b="1" dirty="0" smtClean="0"/>
              <a:t> </a:t>
            </a:r>
            <a:r>
              <a:rPr lang="cs-CZ" b="1" dirty="0" err="1" smtClean="0"/>
              <a:t>saving</a:t>
            </a:r>
            <a:endParaRPr lang="cs-CZ" b="1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Absentism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Low</a:t>
            </a:r>
            <a:r>
              <a:rPr lang="cs-CZ" dirty="0" smtClean="0"/>
              <a:t> flexibility –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markets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No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56AC"/>
                </a:solidFill>
              </a:rPr>
              <a:t>Job </a:t>
            </a:r>
            <a:r>
              <a:rPr lang="cs-CZ" sz="3600" dirty="0" err="1" smtClean="0">
                <a:solidFill>
                  <a:srgbClr val="0056AC"/>
                </a:solidFill>
              </a:rPr>
              <a:t>which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was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done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2214554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Practically</a:t>
            </a:r>
            <a:r>
              <a:rPr lang="cs-CZ" dirty="0" smtClean="0"/>
              <a:t> proved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 – </a:t>
            </a:r>
            <a:r>
              <a:rPr lang="cs-CZ" dirty="0" err="1" smtClean="0"/>
              <a:t>Relation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shapes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last, design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moolds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in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(</a:t>
            </a:r>
            <a:r>
              <a:rPr lang="cs-CZ" dirty="0" err="1" smtClean="0"/>
              <a:t>l</a:t>
            </a:r>
            <a:r>
              <a:rPr lang="cs-CZ" dirty="0" err="1" smtClean="0"/>
              <a:t>asting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</a:t>
            </a:r>
            <a:r>
              <a:rPr lang="cs-CZ" dirty="0" err="1" smtClean="0"/>
              <a:t>articipants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deviations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participants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visited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shown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team spirit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smtClean="0"/>
              <a:t>WILL </a:t>
            </a:r>
            <a:r>
              <a:rPr lang="cs-CZ" dirty="0" smtClean="0"/>
              <a:t>to </a:t>
            </a:r>
            <a:r>
              <a:rPr lang="cs-CZ" dirty="0" err="1" smtClean="0"/>
              <a:t>improve</a:t>
            </a:r>
            <a:r>
              <a:rPr lang="cs-CZ" dirty="0" smtClean="0"/>
              <a:t>. Basic </a:t>
            </a:r>
            <a:r>
              <a:rPr lang="cs-CZ" dirty="0" err="1" smtClean="0"/>
              <a:t>adjustments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recomended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smtClean="0"/>
              <a:t>performance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tips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therm</a:t>
            </a:r>
            <a:r>
              <a:rPr lang="cs-CZ" dirty="0" smtClean="0"/>
              <a:t> </a:t>
            </a:r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on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observations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trainers</a:t>
            </a:r>
            <a:r>
              <a:rPr lang="cs-CZ" dirty="0" smtClean="0"/>
              <a:t> </a:t>
            </a:r>
            <a:r>
              <a:rPr lang="cs-CZ" dirty="0" err="1" smtClean="0"/>
              <a:t>passed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practical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proved in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imrovements</a:t>
            </a:r>
            <a:r>
              <a:rPr lang="cs-CZ" dirty="0" smtClean="0"/>
              <a:t> </a:t>
            </a:r>
            <a:r>
              <a:rPr lang="cs-CZ" dirty="0" err="1" smtClean="0"/>
              <a:t>implemented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Main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observations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2214554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</a:t>
            </a:r>
            <a:r>
              <a:rPr lang="cs-CZ" dirty="0" err="1" smtClean="0"/>
              <a:t>departments</a:t>
            </a:r>
            <a:r>
              <a:rPr lang="cs-CZ" dirty="0" smtClean="0"/>
              <a:t> – </a:t>
            </a:r>
          </a:p>
          <a:p>
            <a:r>
              <a:rPr lang="cs-CZ" dirty="0" smtClean="0"/>
              <a:t>  - not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</a:t>
            </a:r>
            <a:r>
              <a:rPr lang="cs-CZ" dirty="0" err="1" smtClean="0"/>
              <a:t>dies</a:t>
            </a:r>
            <a:r>
              <a:rPr lang="cs-CZ" dirty="0" smtClean="0"/>
              <a:t> </a:t>
            </a:r>
            <a:r>
              <a:rPr lang="cs-CZ" dirty="0" err="1" smtClean="0"/>
              <a:t>producer</a:t>
            </a:r>
            <a:endParaRPr lang="cs-CZ" dirty="0" smtClean="0"/>
          </a:p>
          <a:p>
            <a:r>
              <a:rPr lang="cs-CZ" dirty="0" smtClean="0"/>
              <a:t>  -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</a:t>
            </a:r>
            <a:r>
              <a:rPr lang="cs-CZ" dirty="0" err="1" smtClean="0"/>
              <a:t>dies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not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shorten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durability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</a:t>
            </a:r>
            <a:r>
              <a:rPr lang="cs-CZ" dirty="0" err="1" smtClean="0"/>
              <a:t>blocks</a:t>
            </a:r>
            <a:r>
              <a:rPr lang="cs-CZ" dirty="0" smtClean="0"/>
              <a:t>,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knives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  -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skiving</a:t>
            </a:r>
            <a:r>
              <a:rPr lang="cs-CZ" dirty="0" smtClean="0"/>
              <a:t>, not </a:t>
            </a:r>
            <a:r>
              <a:rPr lang="cs-CZ" dirty="0" err="1" smtClean="0"/>
              <a:t>available</a:t>
            </a:r>
            <a:r>
              <a:rPr lang="cs-CZ" dirty="0" smtClean="0"/>
              <a:t> basic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Stitching</a:t>
            </a:r>
            <a:r>
              <a:rPr lang="cs-CZ" dirty="0" smtClean="0"/>
              <a:t> </a:t>
            </a:r>
            <a:r>
              <a:rPr lang="cs-CZ" dirty="0" err="1" smtClean="0"/>
              <a:t>departments</a:t>
            </a:r>
            <a:r>
              <a:rPr lang="cs-CZ" dirty="0" smtClean="0"/>
              <a:t> – </a:t>
            </a:r>
          </a:p>
          <a:p>
            <a:r>
              <a:rPr lang="cs-CZ" dirty="0" smtClean="0"/>
              <a:t>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stitching</a:t>
            </a:r>
            <a:r>
              <a:rPr lang="cs-CZ" dirty="0" smtClean="0"/>
              <a:t> department</a:t>
            </a:r>
          </a:p>
          <a:p>
            <a:r>
              <a:rPr lang="cs-CZ" dirty="0" smtClean="0"/>
              <a:t>  - 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multiskill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- </a:t>
            </a:r>
            <a:r>
              <a:rPr lang="cs-CZ" dirty="0" err="1" smtClean="0"/>
              <a:t>cleanness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glue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glues</a:t>
            </a:r>
            <a:endParaRPr lang="cs-CZ" dirty="0" smtClean="0"/>
          </a:p>
          <a:p>
            <a:r>
              <a:rPr lang="cs-CZ" dirty="0" smtClean="0"/>
              <a:t>  -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legible</a:t>
            </a:r>
            <a:r>
              <a:rPr lang="cs-CZ" dirty="0" smtClean="0"/>
              <a:t>, </a:t>
            </a:r>
            <a:r>
              <a:rPr lang="cs-CZ" dirty="0" err="1" smtClean="0"/>
              <a:t>bottle</a:t>
            </a:r>
            <a:r>
              <a:rPr lang="cs-CZ" dirty="0" smtClean="0"/>
              <a:t> </a:t>
            </a:r>
            <a:r>
              <a:rPr lang="cs-CZ" dirty="0" err="1" smtClean="0"/>
              <a:t>neck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immediately</a:t>
            </a: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as not </a:t>
            </a:r>
            <a:r>
              <a:rPr lang="cs-CZ" dirty="0" err="1" smtClean="0"/>
              <a:t>balanced</a:t>
            </a:r>
            <a:r>
              <a:rPr lang="cs-CZ" dirty="0" smtClean="0"/>
              <a:t> line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Main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observations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2214554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- </a:t>
            </a:r>
            <a:r>
              <a:rPr lang="cs-CZ" dirty="0" err="1" smtClean="0"/>
              <a:t>preventive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endParaRPr lang="cs-CZ" dirty="0" smtClean="0"/>
          </a:p>
          <a:p>
            <a:r>
              <a:rPr lang="cs-CZ" dirty="0" smtClean="0"/>
              <a:t>  - </a:t>
            </a:r>
            <a:r>
              <a:rPr lang="cs-CZ" dirty="0" smtClean="0"/>
              <a:t>not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r>
              <a:rPr lang="cs-CZ" dirty="0" smtClean="0"/>
              <a:t> </a:t>
            </a:r>
            <a:r>
              <a:rPr lang="cs-CZ" dirty="0" err="1" smtClean="0"/>
              <a:t>done</a:t>
            </a:r>
            <a:r>
              <a:rPr lang="cs-CZ" dirty="0" smtClean="0"/>
              <a:t> in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adjustments</a:t>
            </a:r>
            <a:endParaRPr lang="cs-CZ" dirty="0" smtClean="0"/>
          </a:p>
          <a:p>
            <a:r>
              <a:rPr lang="cs-CZ" dirty="0" smtClean="0"/>
              <a:t>  - not </a:t>
            </a:r>
            <a:r>
              <a:rPr lang="cs-CZ" dirty="0" err="1" smtClean="0"/>
              <a:t>awailable</a:t>
            </a:r>
            <a:r>
              <a:rPr lang="cs-CZ" dirty="0" smtClean="0"/>
              <a:t> basic variety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(</a:t>
            </a:r>
            <a:r>
              <a:rPr lang="cs-CZ" dirty="0" err="1" smtClean="0"/>
              <a:t>brushes</a:t>
            </a:r>
            <a:r>
              <a:rPr lang="cs-CZ" dirty="0" smtClean="0"/>
              <a:t>, </a:t>
            </a:r>
            <a:r>
              <a:rPr lang="cs-CZ" dirty="0" err="1" smtClean="0"/>
              <a:t>roughing</a:t>
            </a:r>
            <a:r>
              <a:rPr lang="cs-CZ" dirty="0" smtClean="0"/>
              <a:t>   </a:t>
            </a:r>
            <a:r>
              <a:rPr lang="cs-CZ" dirty="0" err="1" smtClean="0"/>
              <a:t>tools</a:t>
            </a:r>
            <a:r>
              <a:rPr lang="cs-CZ" dirty="0" smtClean="0"/>
              <a:t>, </a:t>
            </a:r>
            <a:r>
              <a:rPr lang="cs-CZ" dirty="0" err="1" smtClean="0"/>
              <a:t>glue</a:t>
            </a:r>
            <a:r>
              <a:rPr lang="cs-CZ" dirty="0" smtClean="0"/>
              <a:t> </a:t>
            </a:r>
            <a:r>
              <a:rPr lang="cs-CZ" dirty="0" err="1" smtClean="0"/>
              <a:t>pots</a:t>
            </a:r>
            <a:r>
              <a:rPr lang="cs-CZ" dirty="0" smtClean="0"/>
              <a:t>, </a:t>
            </a:r>
            <a:r>
              <a:rPr lang="cs-CZ" dirty="0" err="1" smtClean="0"/>
              <a:t>moulds</a:t>
            </a:r>
            <a:r>
              <a:rPr lang="cs-CZ" dirty="0" smtClean="0"/>
              <a:t>)</a:t>
            </a:r>
          </a:p>
          <a:p>
            <a:r>
              <a:rPr lang="cs-CZ" dirty="0" smtClean="0"/>
              <a:t>  -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preventive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, </a:t>
            </a:r>
            <a:r>
              <a:rPr lang="cs-CZ" dirty="0" err="1" smtClean="0"/>
              <a:t>adjustmend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, </a:t>
            </a:r>
            <a:r>
              <a:rPr lang="cs-CZ" dirty="0" err="1" smtClean="0"/>
              <a:t>cleaning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frequent</a:t>
            </a:r>
            <a:r>
              <a:rPr lang="cs-CZ" dirty="0" smtClean="0"/>
              <a:t> </a:t>
            </a:r>
            <a:r>
              <a:rPr lang="cs-CZ" dirty="0" err="1" smtClean="0"/>
              <a:t>mistakes</a:t>
            </a:r>
            <a:r>
              <a:rPr lang="cs-CZ" dirty="0" smtClean="0"/>
              <a:t> in </a:t>
            </a:r>
            <a:r>
              <a:rPr lang="cs-CZ" dirty="0" err="1" smtClean="0"/>
              <a:t>connections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sole </a:t>
            </a:r>
            <a:r>
              <a:rPr lang="cs-CZ" dirty="0" err="1" smtClean="0"/>
              <a:t>presses</a:t>
            </a:r>
            <a:r>
              <a:rPr lang="cs-CZ" dirty="0" smtClean="0"/>
              <a:t> to </a:t>
            </a:r>
            <a:r>
              <a:rPr lang="cs-CZ" dirty="0" err="1" smtClean="0"/>
              <a:t>compressed</a:t>
            </a:r>
            <a:r>
              <a:rPr lang="cs-CZ" dirty="0" smtClean="0"/>
              <a:t> </a:t>
            </a:r>
            <a:r>
              <a:rPr lang="cs-CZ" dirty="0" err="1" smtClean="0"/>
              <a:t>air</a:t>
            </a:r>
            <a:r>
              <a:rPr lang="cs-CZ" dirty="0" smtClean="0"/>
              <a:t> = </a:t>
            </a:r>
            <a:r>
              <a:rPr lang="cs-CZ" dirty="0" err="1" smtClean="0"/>
              <a:t>wrong</a:t>
            </a:r>
            <a:r>
              <a:rPr lang="cs-CZ" dirty="0" smtClean="0"/>
              <a:t> </a:t>
            </a:r>
            <a:r>
              <a:rPr lang="cs-CZ" dirty="0" err="1" smtClean="0"/>
              <a:t>timing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wrincles</a:t>
            </a:r>
            <a:r>
              <a:rPr lang="cs-CZ" dirty="0" smtClean="0"/>
              <a:t> in front part</a:t>
            </a:r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damaged</a:t>
            </a:r>
            <a:r>
              <a:rPr lang="cs-CZ" dirty="0" smtClean="0"/>
              <a:t> </a:t>
            </a:r>
            <a:r>
              <a:rPr lang="cs-CZ" dirty="0" err="1" smtClean="0"/>
              <a:t>leather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roughing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glue</a:t>
            </a:r>
            <a:r>
              <a:rPr lang="cs-CZ" dirty="0" smtClean="0"/>
              <a:t> on </a:t>
            </a:r>
            <a:r>
              <a:rPr lang="cs-CZ" dirty="0" err="1" smtClean="0"/>
              <a:t>lasting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sole</a:t>
            </a:r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hor </a:t>
            </a:r>
            <a:r>
              <a:rPr lang="cs-CZ" dirty="0" err="1" smtClean="0"/>
              <a:t>air</a:t>
            </a:r>
            <a:r>
              <a:rPr lang="cs-CZ" dirty="0" smtClean="0"/>
              <a:t> </a:t>
            </a:r>
            <a:r>
              <a:rPr lang="cs-CZ" dirty="0" err="1" smtClean="0"/>
              <a:t>blowers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iron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wrincles</a:t>
            </a:r>
            <a:r>
              <a:rPr lang="cs-CZ" dirty="0" smtClean="0"/>
              <a:t>  </a:t>
            </a:r>
          </a:p>
          <a:p>
            <a:r>
              <a:rPr lang="cs-CZ" dirty="0" smtClean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missing</a:t>
            </a:r>
            <a:r>
              <a:rPr lang="cs-CZ" dirty="0" smtClean="0"/>
              <a:t> variety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raughing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sand</a:t>
            </a:r>
            <a:r>
              <a:rPr lang="cs-CZ" dirty="0" smtClean="0"/>
              <a:t> </a:t>
            </a:r>
            <a:r>
              <a:rPr lang="cs-CZ" dirty="0" err="1" smtClean="0"/>
              <a:t>papers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brushes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smtClean="0"/>
              <a:t> - 3-5sizes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flages</a:t>
            </a:r>
            <a:r>
              <a:rPr lang="cs-CZ" dirty="0" smtClean="0"/>
              <a:t> </a:t>
            </a:r>
            <a:r>
              <a:rPr lang="cs-CZ" dirty="0" err="1" smtClean="0"/>
              <a:t>hoding</a:t>
            </a:r>
            <a:r>
              <a:rPr lang="cs-CZ" dirty="0" smtClean="0"/>
              <a:t> </a:t>
            </a:r>
            <a:r>
              <a:rPr lang="cs-CZ" dirty="0" err="1" smtClean="0"/>
              <a:t>roughing</a:t>
            </a:r>
            <a:r>
              <a:rPr lang="cs-CZ" dirty="0" smtClean="0"/>
              <a:t> </a:t>
            </a:r>
            <a:r>
              <a:rPr lang="cs-CZ" dirty="0" err="1" smtClean="0"/>
              <a:t>brushes</a:t>
            </a:r>
            <a:r>
              <a:rPr lang="cs-CZ" dirty="0" smtClean="0"/>
              <a:t> </a:t>
            </a:r>
            <a:r>
              <a:rPr lang="cs-CZ" dirty="0" err="1" smtClean="0"/>
              <a:t>recomended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Tips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and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suggestions</a:t>
            </a:r>
            <a:r>
              <a:rPr lang="cs-CZ" sz="3600" dirty="0" smtClean="0">
                <a:solidFill>
                  <a:srgbClr val="0056AC"/>
                </a:solidFill>
              </a:rPr>
              <a:t> to </a:t>
            </a:r>
            <a:r>
              <a:rPr lang="cs-CZ" sz="3600" dirty="0" err="1" smtClean="0">
                <a:solidFill>
                  <a:srgbClr val="0056AC"/>
                </a:solidFill>
              </a:rPr>
              <a:t>be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evaluated</a:t>
            </a:r>
            <a:r>
              <a:rPr lang="cs-CZ" sz="3600" dirty="0" smtClean="0">
                <a:solidFill>
                  <a:srgbClr val="0056AC"/>
                </a:solidFill>
              </a:rPr>
              <a:t> by </a:t>
            </a:r>
            <a:r>
              <a:rPr lang="cs-CZ" sz="3600" dirty="0" err="1" smtClean="0">
                <a:solidFill>
                  <a:srgbClr val="0056AC"/>
                </a:solidFill>
              </a:rPr>
              <a:t>local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authorities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786058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Basic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r>
              <a:rPr lang="cs-CZ" dirty="0" smtClean="0"/>
              <a:t> on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 to support export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Continue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team </a:t>
            </a:r>
            <a:r>
              <a:rPr lang="cs-CZ" dirty="0" err="1" smtClean="0"/>
              <a:t>trained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ISC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continuing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in </a:t>
            </a:r>
            <a:r>
              <a:rPr lang="cs-CZ" dirty="0" err="1" smtClean="0"/>
              <a:t>fixing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deviations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observed</a:t>
            </a:r>
            <a:r>
              <a:rPr lang="cs-CZ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Prepare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term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therm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start to </a:t>
            </a:r>
            <a:r>
              <a:rPr lang="cs-CZ" dirty="0" err="1" smtClean="0"/>
              <a:t>work</a:t>
            </a:r>
            <a:r>
              <a:rPr lang="cs-CZ" dirty="0" smtClean="0"/>
              <a:t> on </a:t>
            </a:r>
            <a:r>
              <a:rPr lang="cs-CZ" dirty="0" err="1" smtClean="0"/>
              <a:t>improvements</a:t>
            </a:r>
            <a:r>
              <a:rPr lang="cs-CZ" dirty="0" smtClean="0"/>
              <a:t>. </a:t>
            </a:r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last.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teams</a:t>
            </a:r>
            <a:r>
              <a:rPr lang="cs-CZ" dirty="0" smtClean="0"/>
              <a:t> to </a:t>
            </a:r>
            <a:r>
              <a:rPr lang="cs-CZ" dirty="0" err="1" smtClean="0"/>
              <a:t>solve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achive</a:t>
            </a:r>
            <a:r>
              <a:rPr lang="cs-CZ" dirty="0" smtClean="0"/>
              <a:t>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teams</a:t>
            </a:r>
            <a:r>
              <a:rPr lang="cs-CZ" dirty="0" smtClean="0"/>
              <a:t>. </a:t>
            </a:r>
            <a:r>
              <a:rPr lang="cs-CZ" b="1" dirty="0" smtClean="0"/>
              <a:t>NO TEMPORARY SOLUTIONS. NOT MORE LIKE 5 AIMS AT THE SAME TIME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„</a:t>
            </a:r>
            <a:r>
              <a:rPr lang="cs-CZ" dirty="0" err="1" smtClean="0"/>
              <a:t>Advisory</a:t>
            </a:r>
            <a:r>
              <a:rPr lang="cs-CZ" dirty="0" smtClean="0"/>
              <a:t> team“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professionals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r>
              <a:rPr lang="cs-CZ" dirty="0" smtClean="0"/>
              <a:t> = ISC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localy</a:t>
            </a:r>
            <a:r>
              <a:rPr lang="cs-CZ" dirty="0" smtClean="0"/>
              <a:t> </a:t>
            </a:r>
            <a:r>
              <a:rPr lang="cs-CZ" dirty="0" err="1" smtClean="0"/>
              <a:t>cooperating</a:t>
            </a:r>
            <a:r>
              <a:rPr lang="cs-CZ" dirty="0" smtClean="0"/>
              <a:t> team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Tips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and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suggestions</a:t>
            </a:r>
            <a:r>
              <a:rPr lang="cs-CZ" sz="3600" dirty="0" smtClean="0">
                <a:solidFill>
                  <a:srgbClr val="0056AC"/>
                </a:solidFill>
              </a:rPr>
              <a:t> to </a:t>
            </a:r>
            <a:r>
              <a:rPr lang="cs-CZ" sz="3600" dirty="0" err="1" smtClean="0">
                <a:solidFill>
                  <a:srgbClr val="0056AC"/>
                </a:solidFill>
              </a:rPr>
              <a:t>be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evaluated</a:t>
            </a:r>
            <a:r>
              <a:rPr lang="cs-CZ" sz="3600" dirty="0" smtClean="0">
                <a:solidFill>
                  <a:srgbClr val="0056AC"/>
                </a:solidFill>
              </a:rPr>
              <a:t> by </a:t>
            </a:r>
            <a:r>
              <a:rPr lang="cs-CZ" sz="3600" dirty="0" err="1" smtClean="0">
                <a:solidFill>
                  <a:srgbClr val="0056AC"/>
                </a:solidFill>
              </a:rPr>
              <a:t>local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authorities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786058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Decide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immediate</a:t>
            </a:r>
            <a:r>
              <a:rPr lang="cs-CZ" dirty="0" smtClean="0"/>
              <a:t> support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Lasting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. </a:t>
            </a:r>
            <a:r>
              <a:rPr lang="cs-CZ" dirty="0" err="1" smtClean="0"/>
              <a:t>Institude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capable</a:t>
            </a:r>
            <a:r>
              <a:rPr lang="cs-CZ" dirty="0" smtClean="0"/>
              <a:t> to </a:t>
            </a:r>
            <a:r>
              <a:rPr lang="cs-CZ" dirty="0" err="1" smtClean="0"/>
              <a:t>fulfill</a:t>
            </a:r>
            <a:r>
              <a:rPr lang="cs-CZ" dirty="0" smtClean="0"/>
              <a:t> </a:t>
            </a:r>
            <a:r>
              <a:rPr lang="cs-CZ" dirty="0" err="1" smtClean="0"/>
              <a:t>expectations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Reasons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Many </a:t>
            </a:r>
            <a:r>
              <a:rPr lang="cs-CZ" dirty="0" err="1" smtClean="0"/>
              <a:t>m</a:t>
            </a:r>
            <a:r>
              <a:rPr lang="cs-CZ" dirty="0" err="1" smtClean="0"/>
              <a:t>achines</a:t>
            </a:r>
            <a:r>
              <a:rPr lang="cs-CZ" dirty="0" smtClean="0"/>
              <a:t> </a:t>
            </a:r>
            <a:r>
              <a:rPr lang="cs-CZ" dirty="0" err="1" smtClean="0"/>
              <a:t>covered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dust</a:t>
            </a:r>
            <a:r>
              <a:rPr lang="cs-CZ" dirty="0" smtClean="0"/>
              <a:t>, </a:t>
            </a:r>
            <a:r>
              <a:rPr lang="cs-CZ" dirty="0" err="1" smtClean="0"/>
              <a:t>rusty</a:t>
            </a:r>
            <a:r>
              <a:rPr lang="cs-CZ" dirty="0" smtClean="0"/>
              <a:t>, not </a:t>
            </a:r>
            <a:r>
              <a:rPr lang="cs-CZ" dirty="0" err="1" smtClean="0"/>
              <a:t>used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lasts</a:t>
            </a:r>
            <a:r>
              <a:rPr lang="cs-CZ" dirty="0" smtClean="0"/>
              <a:t>, </a:t>
            </a:r>
            <a:r>
              <a:rPr lang="cs-CZ" dirty="0" err="1" smtClean="0"/>
              <a:t>insoles</a:t>
            </a:r>
            <a:r>
              <a:rPr lang="cs-CZ" dirty="0" smtClean="0"/>
              <a:t>, </a:t>
            </a:r>
            <a:r>
              <a:rPr lang="cs-CZ" dirty="0" err="1" smtClean="0"/>
              <a:t>toe</a:t>
            </a:r>
            <a:r>
              <a:rPr lang="cs-CZ" dirty="0" smtClean="0"/>
              <a:t> </a:t>
            </a:r>
            <a:r>
              <a:rPr lang="cs-CZ" dirty="0" err="1" smtClean="0"/>
              <a:t>puffs</a:t>
            </a:r>
            <a:r>
              <a:rPr lang="cs-CZ" dirty="0" smtClean="0"/>
              <a:t>, </a:t>
            </a:r>
            <a:r>
              <a:rPr lang="cs-CZ" dirty="0" err="1" smtClean="0"/>
              <a:t>counters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uppers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on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to </a:t>
            </a:r>
            <a:r>
              <a:rPr lang="cs-CZ" dirty="0" err="1" smtClean="0"/>
              <a:t>train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r>
              <a:rPr lang="cs-CZ" dirty="0" smtClean="0"/>
              <a:t> –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wipers</a:t>
            </a:r>
            <a:r>
              <a:rPr lang="cs-CZ" dirty="0" smtClean="0"/>
              <a:t>, teflon </a:t>
            </a:r>
            <a:r>
              <a:rPr lang="cs-CZ" dirty="0" err="1" smtClean="0"/>
              <a:t>bands</a:t>
            </a:r>
            <a:r>
              <a:rPr lang="cs-CZ" dirty="0" smtClean="0"/>
              <a:t>, </a:t>
            </a:r>
            <a:r>
              <a:rPr lang="cs-CZ" dirty="0" err="1" smtClean="0"/>
              <a:t>moulds</a:t>
            </a:r>
            <a:r>
              <a:rPr lang="cs-CZ" dirty="0" smtClean="0"/>
              <a:t>, </a:t>
            </a:r>
            <a:r>
              <a:rPr lang="cs-CZ" dirty="0" err="1" smtClean="0"/>
              <a:t>brushes</a:t>
            </a:r>
            <a:r>
              <a:rPr lang="cs-CZ" dirty="0" smtClean="0"/>
              <a:t>,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roughing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err="1" smtClean="0"/>
              <a:t>Attitude</a:t>
            </a:r>
            <a:r>
              <a:rPr lang="cs-CZ" dirty="0" smtClean="0"/>
              <a:t> – no </a:t>
            </a:r>
            <a:r>
              <a:rPr lang="cs-CZ" dirty="0" err="1" smtClean="0"/>
              <a:t>interest</a:t>
            </a:r>
            <a:r>
              <a:rPr lang="cs-CZ" dirty="0" smtClean="0"/>
              <a:t> to </a:t>
            </a:r>
            <a:r>
              <a:rPr lang="cs-CZ" dirty="0" err="1" smtClean="0"/>
              <a:t>spent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team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learn</a:t>
            </a:r>
            <a:r>
              <a:rPr lang="cs-CZ" dirty="0" smtClean="0"/>
              <a:t> more</a:t>
            </a:r>
          </a:p>
          <a:p>
            <a:pPr>
              <a:buFontTx/>
              <a:buChar char="-"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-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Tips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and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suggestions</a:t>
            </a:r>
            <a:r>
              <a:rPr lang="cs-CZ" sz="3600" dirty="0" smtClean="0">
                <a:solidFill>
                  <a:srgbClr val="0056AC"/>
                </a:solidFill>
              </a:rPr>
              <a:t> to </a:t>
            </a:r>
            <a:r>
              <a:rPr lang="cs-CZ" sz="3600" dirty="0" err="1" smtClean="0">
                <a:solidFill>
                  <a:srgbClr val="0056AC"/>
                </a:solidFill>
              </a:rPr>
              <a:t>be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evaluated</a:t>
            </a:r>
            <a:r>
              <a:rPr lang="cs-CZ" sz="3600" dirty="0" smtClean="0">
                <a:solidFill>
                  <a:srgbClr val="0056AC"/>
                </a:solidFill>
              </a:rPr>
              <a:t> by </a:t>
            </a:r>
            <a:r>
              <a:rPr lang="cs-CZ" sz="3600" dirty="0" err="1" smtClean="0">
                <a:solidFill>
                  <a:srgbClr val="0056AC"/>
                </a:solidFill>
              </a:rPr>
              <a:t>local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authorities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786058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Possible</a:t>
            </a:r>
            <a:r>
              <a:rPr lang="cs-CZ" dirty="0" smtClean="0"/>
              <a:t> help:</a:t>
            </a:r>
          </a:p>
          <a:p>
            <a:pPr>
              <a:buFontTx/>
              <a:buChar char="-"/>
            </a:pPr>
            <a:r>
              <a:rPr lang="cs-CZ" dirty="0" err="1" smtClean="0"/>
              <a:t>Send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to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in case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institute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to </a:t>
            </a:r>
            <a:r>
              <a:rPr lang="cs-CZ" dirty="0" err="1" smtClean="0"/>
              <a:t>operate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are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gurantee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proper run(</a:t>
            </a:r>
            <a:r>
              <a:rPr lang="cs-CZ" dirty="0" err="1" smtClean="0"/>
              <a:t>paid</a:t>
            </a:r>
            <a:r>
              <a:rPr lang="cs-CZ" dirty="0" smtClean="0"/>
              <a:t> support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producer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design </a:t>
            </a:r>
            <a:r>
              <a:rPr lang="cs-CZ" dirty="0" smtClean="0"/>
              <a:t>on </a:t>
            </a:r>
            <a:r>
              <a:rPr lang="cs-CZ" dirty="0" err="1" smtClean="0"/>
              <a:t>lasts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matching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practical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Arrange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lasts</a:t>
            </a:r>
            <a:r>
              <a:rPr lang="cs-CZ" dirty="0" smtClean="0"/>
              <a:t>, </a:t>
            </a:r>
            <a:r>
              <a:rPr lang="cs-CZ" dirty="0" err="1" smtClean="0"/>
              <a:t>uppers</a:t>
            </a:r>
            <a:r>
              <a:rPr lang="cs-CZ" dirty="0" smtClean="0"/>
              <a:t>, </a:t>
            </a:r>
            <a:r>
              <a:rPr lang="cs-CZ" dirty="0" err="1" smtClean="0"/>
              <a:t>insoles</a:t>
            </a:r>
            <a:r>
              <a:rPr lang="cs-CZ" dirty="0" smtClean="0"/>
              <a:t>, </a:t>
            </a:r>
            <a:r>
              <a:rPr lang="cs-CZ" dirty="0" err="1" smtClean="0"/>
              <a:t>counters</a:t>
            </a:r>
            <a:r>
              <a:rPr lang="cs-CZ" dirty="0" smtClean="0"/>
              <a:t>, </a:t>
            </a:r>
            <a:r>
              <a:rPr lang="cs-CZ" dirty="0" err="1" smtClean="0"/>
              <a:t>soles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participant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„GIZ-ISC“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prepare</a:t>
            </a:r>
            <a:r>
              <a:rPr lang="cs-CZ" dirty="0" smtClean="0"/>
              <a:t> 1-2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practical</a:t>
            </a:r>
            <a:r>
              <a:rPr lang="cs-CZ" dirty="0" smtClean="0"/>
              <a:t> </a:t>
            </a:r>
            <a:r>
              <a:rPr lang="cs-CZ" dirty="0" err="1" smtClean="0"/>
              <a:t>lessons</a:t>
            </a:r>
            <a:r>
              <a:rPr lang="cs-CZ" dirty="0" smtClean="0"/>
              <a:t> (</a:t>
            </a:r>
            <a:r>
              <a:rPr lang="cs-CZ" dirty="0" smtClean="0"/>
              <a:t>in case </a:t>
            </a:r>
            <a:r>
              <a:rPr lang="cs-CZ" dirty="0" err="1" smtClean="0"/>
              <a:t>that</a:t>
            </a:r>
            <a:r>
              <a:rPr lang="cs-CZ" dirty="0" smtClean="0"/>
              <a:t> his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invest</a:t>
            </a:r>
            <a:r>
              <a:rPr lang="cs-CZ" dirty="0" smtClean="0"/>
              <a:t> his </a:t>
            </a:r>
            <a:r>
              <a:rPr lang="cs-CZ" dirty="0" err="1" smtClean="0"/>
              <a:t>time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Tips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and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suggestions</a:t>
            </a:r>
            <a:r>
              <a:rPr lang="cs-CZ" sz="3600" dirty="0" smtClean="0">
                <a:solidFill>
                  <a:srgbClr val="0056AC"/>
                </a:solidFill>
              </a:rPr>
              <a:t> to </a:t>
            </a:r>
            <a:r>
              <a:rPr lang="cs-CZ" sz="3600" dirty="0" err="1" smtClean="0">
                <a:solidFill>
                  <a:srgbClr val="0056AC"/>
                </a:solidFill>
              </a:rPr>
              <a:t>be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evaluated</a:t>
            </a:r>
            <a:r>
              <a:rPr lang="cs-CZ" sz="3600" dirty="0" smtClean="0">
                <a:solidFill>
                  <a:srgbClr val="0056AC"/>
                </a:solidFill>
              </a:rPr>
              <a:t> by </a:t>
            </a:r>
            <a:r>
              <a:rPr lang="cs-CZ" sz="3600" dirty="0" err="1" smtClean="0">
                <a:solidFill>
                  <a:srgbClr val="0056AC"/>
                </a:solidFill>
              </a:rPr>
              <a:t>local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authorities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786058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term </a:t>
            </a:r>
            <a:r>
              <a:rPr lang="cs-CZ" dirty="0" err="1" smtClean="0"/>
              <a:t>aim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-New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unit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Lahore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</a:t>
            </a:r>
            <a:r>
              <a:rPr lang="cs-CZ" dirty="0" err="1" smtClean="0"/>
              <a:t>supervision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)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Minimum 2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trainings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done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split in 2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smtClean="0"/>
              <a:t>the1st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- Master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designes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Cemented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simillar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strobel</a:t>
            </a:r>
            <a:r>
              <a:rPr lang="cs-CZ" dirty="0" smtClean="0"/>
              <a:t> </a:t>
            </a:r>
            <a:r>
              <a:rPr lang="cs-CZ" dirty="0" err="1" smtClean="0"/>
              <a:t>lasted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strobel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, </a:t>
            </a:r>
            <a:r>
              <a:rPr lang="cs-CZ" dirty="0" err="1" smtClean="0"/>
              <a:t>california</a:t>
            </a:r>
            <a:r>
              <a:rPr lang="cs-CZ" dirty="0" smtClean="0"/>
              <a:t>, </a:t>
            </a:r>
            <a:r>
              <a:rPr lang="cs-CZ" dirty="0" err="1" smtClean="0"/>
              <a:t>hand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stitched</a:t>
            </a:r>
            <a:r>
              <a:rPr lang="cs-CZ" dirty="0" smtClean="0"/>
              <a:t> sole, </a:t>
            </a:r>
            <a:r>
              <a:rPr lang="cs-CZ" dirty="0" err="1" smtClean="0"/>
              <a:t>boots</a:t>
            </a:r>
            <a:r>
              <a:rPr lang="cs-CZ" dirty="0" smtClean="0"/>
              <a:t>, oxford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  <a:r>
              <a:rPr lang="cs-CZ" dirty="0" err="1" smtClean="0"/>
              <a:t>with</a:t>
            </a:r>
            <a:r>
              <a:rPr lang="cs-CZ" dirty="0" smtClean="0"/>
              <a:t>  </a:t>
            </a:r>
            <a:r>
              <a:rPr lang="cs-CZ" dirty="0" err="1" smtClean="0"/>
              <a:t>practicising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interlining</a:t>
            </a:r>
            <a:r>
              <a:rPr lang="cs-CZ" dirty="0" smtClean="0"/>
              <a:t>, </a:t>
            </a:r>
            <a:r>
              <a:rPr lang="cs-CZ" dirty="0" err="1" smtClean="0"/>
              <a:t>toe</a:t>
            </a:r>
            <a:r>
              <a:rPr lang="cs-CZ" dirty="0" smtClean="0"/>
              <a:t> </a:t>
            </a:r>
            <a:r>
              <a:rPr lang="cs-CZ" dirty="0" err="1" smtClean="0"/>
              <a:t>puff</a:t>
            </a:r>
            <a:r>
              <a:rPr lang="cs-CZ" dirty="0" smtClean="0"/>
              <a:t>, </a:t>
            </a:r>
            <a:r>
              <a:rPr lang="cs-CZ" dirty="0" err="1" smtClean="0"/>
              <a:t>counters</a:t>
            </a:r>
            <a:r>
              <a:rPr lang="cs-CZ" dirty="0" smtClean="0"/>
              <a:t>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reinforcements</a:t>
            </a:r>
            <a:r>
              <a:rPr lang="cs-CZ" dirty="0" smtClean="0"/>
              <a:t>, </a:t>
            </a:r>
            <a:r>
              <a:rPr lang="cs-CZ" dirty="0" err="1" smtClean="0"/>
              <a:t>needles</a:t>
            </a:r>
            <a:r>
              <a:rPr lang="cs-CZ" dirty="0" smtClean="0"/>
              <a:t>, </a:t>
            </a:r>
            <a:r>
              <a:rPr lang="cs-CZ" dirty="0" err="1" smtClean="0"/>
              <a:t>threads</a:t>
            </a:r>
            <a:r>
              <a:rPr lang="cs-CZ" dirty="0" smtClean="0"/>
              <a:t>, 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,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estimates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  - </a:t>
            </a:r>
            <a:r>
              <a:rPr lang="cs-CZ" dirty="0" err="1" smtClean="0"/>
              <a:t>lasting</a:t>
            </a:r>
            <a:r>
              <a:rPr lang="cs-CZ" dirty="0" smtClean="0"/>
              <a:t> </a:t>
            </a:r>
            <a:r>
              <a:rPr lang="cs-CZ" dirty="0" err="1" smtClean="0"/>
              <a:t>practical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on </a:t>
            </a:r>
            <a:r>
              <a:rPr lang="cs-CZ" dirty="0" err="1" smtClean="0"/>
              <a:t>preprepared</a:t>
            </a:r>
            <a:r>
              <a:rPr lang="cs-CZ" dirty="0" smtClean="0"/>
              <a:t> </a:t>
            </a:r>
            <a:r>
              <a:rPr lang="cs-CZ" dirty="0" err="1" smtClean="0"/>
              <a:t>uppers</a:t>
            </a:r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dirty="0">
              <a:solidFill>
                <a:srgbClr val="0056AC"/>
              </a:solidFill>
              <a:latin typeface="+mj-lt"/>
              <a:cs typeface="Arial" charset="0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714624" y="1719858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06" y="150017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56AC"/>
                </a:solidFill>
              </a:rPr>
              <a:t>Tips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and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suggestions</a:t>
            </a:r>
            <a:r>
              <a:rPr lang="cs-CZ" sz="3600" dirty="0" smtClean="0">
                <a:solidFill>
                  <a:srgbClr val="0056AC"/>
                </a:solidFill>
              </a:rPr>
              <a:t> to </a:t>
            </a:r>
            <a:r>
              <a:rPr lang="cs-CZ" sz="3600" dirty="0" err="1" smtClean="0">
                <a:solidFill>
                  <a:srgbClr val="0056AC"/>
                </a:solidFill>
              </a:rPr>
              <a:t>be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evaluated</a:t>
            </a:r>
            <a:r>
              <a:rPr lang="cs-CZ" sz="3600" dirty="0" smtClean="0">
                <a:solidFill>
                  <a:srgbClr val="0056AC"/>
                </a:solidFill>
              </a:rPr>
              <a:t> by </a:t>
            </a:r>
            <a:r>
              <a:rPr lang="cs-CZ" sz="3600" dirty="0" err="1" smtClean="0">
                <a:solidFill>
                  <a:srgbClr val="0056AC"/>
                </a:solidFill>
              </a:rPr>
              <a:t>local</a:t>
            </a:r>
            <a:r>
              <a:rPr lang="cs-CZ" sz="3600" dirty="0" smtClean="0">
                <a:solidFill>
                  <a:srgbClr val="0056AC"/>
                </a:solidFill>
              </a:rPr>
              <a:t> </a:t>
            </a:r>
            <a:r>
              <a:rPr lang="cs-CZ" sz="3600" dirty="0" err="1" smtClean="0">
                <a:solidFill>
                  <a:srgbClr val="0056AC"/>
                </a:solidFill>
              </a:rPr>
              <a:t>authorities</a:t>
            </a:r>
            <a:endParaRPr lang="en-US" sz="3600" dirty="0">
              <a:solidFill>
                <a:srgbClr val="0056A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278605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643182"/>
            <a:ext cx="8358246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Content</a:t>
            </a:r>
            <a:r>
              <a:rPr lang="cs-CZ" dirty="0" smtClean="0"/>
              <a:t> 2nd:</a:t>
            </a:r>
          </a:p>
          <a:p>
            <a:r>
              <a:rPr lang="cs-CZ" dirty="0" smtClean="0"/>
              <a:t>-Basic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comfort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biomechanic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practise</a:t>
            </a:r>
            <a:r>
              <a:rPr lang="cs-CZ" dirty="0" smtClean="0"/>
              <a:t> in </a:t>
            </a:r>
            <a:r>
              <a:rPr lang="cs-CZ" dirty="0" err="1" smtClean="0"/>
              <a:t>shoe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mentioned</a:t>
            </a:r>
            <a:r>
              <a:rPr lang="cs-CZ" dirty="0" smtClean="0"/>
              <a:t> </a:t>
            </a:r>
            <a:r>
              <a:rPr lang="cs-CZ" dirty="0" err="1" smtClean="0"/>
              <a:t>trainings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help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participated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bring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centre)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Help to </a:t>
            </a:r>
            <a:r>
              <a:rPr lang="cs-CZ" dirty="0" err="1" smtClean="0"/>
              <a:t>selected</a:t>
            </a:r>
            <a:r>
              <a:rPr lang="cs-CZ" dirty="0" smtClean="0"/>
              <a:t> </a:t>
            </a:r>
            <a:r>
              <a:rPr lang="cs-CZ" dirty="0" err="1" smtClean="0"/>
              <a:t>vendors</a:t>
            </a:r>
            <a:r>
              <a:rPr lang="cs-CZ" dirty="0" smtClean="0"/>
              <a:t> </a:t>
            </a:r>
            <a:r>
              <a:rPr lang="cs-CZ" dirty="0" smtClean="0"/>
              <a:t>to</a:t>
            </a:r>
            <a:r>
              <a:rPr lang="cs-CZ" dirty="0" smtClean="0"/>
              <a:t> </a:t>
            </a:r>
            <a:r>
              <a:rPr lang="cs-CZ" dirty="0" smtClean="0"/>
              <a:t>import </a:t>
            </a:r>
            <a:r>
              <a:rPr lang="cs-CZ" dirty="0" err="1" smtClean="0"/>
              <a:t>wide</a:t>
            </a:r>
            <a:r>
              <a:rPr lang="cs-CZ" dirty="0" smtClean="0"/>
              <a:t> variety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,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Regularly</a:t>
            </a:r>
            <a:r>
              <a:rPr lang="cs-CZ" dirty="0" smtClean="0"/>
              <a:t> </a:t>
            </a:r>
            <a:r>
              <a:rPr lang="cs-CZ" dirty="0" err="1" smtClean="0"/>
              <a:t>make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trips</a:t>
            </a:r>
            <a:r>
              <a:rPr lang="cs-CZ" dirty="0" smtClean="0"/>
              <a:t>“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sharing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help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developments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practise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Help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term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Support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technicians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help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39020" y="2871986"/>
            <a:ext cx="60534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 smtClean="0">
                <a:latin typeface="+mn-lt"/>
              </a:rPr>
              <a:t>International Shoe Competence Center </a:t>
            </a:r>
            <a:r>
              <a:rPr lang="en-US" sz="2000" b="1" dirty="0" err="1" smtClean="0">
                <a:latin typeface="+mn-lt"/>
              </a:rPr>
              <a:t>Pirmasens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gGmbH</a:t>
            </a:r>
            <a:r>
              <a:rPr lang="en-US" sz="2000" dirty="0" smtClean="0">
                <a:latin typeface="+mn-lt"/>
              </a:rPr>
              <a:t>, or </a:t>
            </a:r>
            <a:r>
              <a:rPr lang="en-US" sz="2000" b="1" dirty="0" smtClean="0">
                <a:latin typeface="+mn-lt"/>
              </a:rPr>
              <a:t>ISC Germany </a:t>
            </a:r>
            <a:r>
              <a:rPr lang="en-US" sz="2000" dirty="0" smtClean="0">
                <a:latin typeface="+mn-lt"/>
              </a:rPr>
              <a:t>for short, is a training and research center for the international leather and footwear industry, its suppliers, and for trade.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de-DE" sz="2000" dirty="0">
              <a:latin typeface="+mn-lt"/>
            </a:endParaRPr>
          </a:p>
        </p:txBody>
      </p:sp>
      <p:pic>
        <p:nvPicPr>
          <p:cNvPr id="8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35" y="297180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2301"/>
            <a:ext cx="24257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Who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We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Are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 bwMode="auto">
          <a:xfrm>
            <a:off x="742950" y="2636912"/>
            <a:ext cx="80772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64" charset="-128"/>
              </a:rPr>
              <a:t>Numerous partners have joined 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64" charset="-128"/>
              </a:rPr>
              <a:t>! Become part of the network!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6" name="Grafik 8" descr="caprice-logo_en_w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369" y="3103009"/>
            <a:ext cx="812448" cy="7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9" descr="elefanten_we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055" y="3248631"/>
            <a:ext cx="812448" cy="41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0" descr="esta-logo_we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122" y="3129434"/>
            <a:ext cx="720000" cy="6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4" descr="fuller_we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9741" y="3156321"/>
            <a:ext cx="900000" cy="59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15" descr="gabor_web_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256400"/>
            <a:ext cx="1212431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16" descr="gallus_we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405" y="3843040"/>
            <a:ext cx="81304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17" descr="gore_web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2084" y="3789040"/>
            <a:ext cx="92391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18" descr="huntsman_web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0634" y="4059040"/>
            <a:ext cx="128917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rafik 19" descr="jaeger_web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34447" y="4077040"/>
            <a:ext cx="1187885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0" descr="lanxess_we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4059040"/>
            <a:ext cx="93957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21" descr="mikro_pak_we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76564" y="4581128"/>
            <a:ext cx="113132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2" descr="pfi_logo_web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4725144"/>
            <a:ext cx="127926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Grafik 23" descr="pk_logo_web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06168" y="4725144"/>
            <a:ext cx="131987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Grafik 25" descr="ricosta_logo_web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5464108"/>
            <a:ext cx="191154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Grafik 26" descr="rika_web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4181" y="5482658"/>
            <a:ext cx="974938" cy="3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Grafik 27" descr="ring_group_web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536" y="4653136"/>
            <a:ext cx="1284462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Grafik 28" descr="sk_logo_web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386" y="6077903"/>
            <a:ext cx="1446128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Grafik 29" descr="solor_logo_web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72400" y="5301208"/>
            <a:ext cx="812448" cy="9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0" descr="ss%20machinery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88224" y="5374108"/>
            <a:ext cx="152527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1" descr="steptechnik_web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88440" y="6021288"/>
            <a:ext cx="1299917" cy="3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32" descr="strobel_logo_web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44208" y="6097957"/>
            <a:ext cx="1289762" cy="17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el 1"/>
          <p:cNvSpPr txBox="1">
            <a:spLocks/>
          </p:cNvSpPr>
          <p:nvPr/>
        </p:nvSpPr>
        <p:spPr bwMode="auto">
          <a:xfrm>
            <a:off x="2721074" y="1695450"/>
            <a:ext cx="8034089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AC"/>
                </a:solidFill>
                <a:effectLst/>
                <a:uLnTx/>
                <a:uFillTx/>
                <a:latin typeface="Cambria" pitchFamily="18" charset="0"/>
                <a:cs typeface="Arial" charset="0"/>
              </a:rPr>
              <a:t>ISC Partners</a:t>
            </a:r>
          </a:p>
        </p:txBody>
      </p:sp>
      <p:pic>
        <p:nvPicPr>
          <p:cNvPr id="41" name="Grafik 40" descr="Ecco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29436" y="3299058"/>
            <a:ext cx="1080000" cy="310685"/>
          </a:xfrm>
          <a:prstGeom prst="rect">
            <a:avLst/>
          </a:prstGeom>
        </p:spPr>
      </p:pic>
      <p:pic>
        <p:nvPicPr>
          <p:cNvPr id="42" name="Grafik 41" descr="stockmeyer_web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166283" y="6023903"/>
            <a:ext cx="1800000" cy="324000"/>
          </a:xfrm>
          <a:prstGeom prst="rect">
            <a:avLst/>
          </a:prstGeom>
        </p:spPr>
      </p:pic>
      <p:pic>
        <p:nvPicPr>
          <p:cNvPr id="43" name="Grafik 42" descr="MB_International_web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78281" y="4725144"/>
            <a:ext cx="1800000" cy="504000"/>
          </a:xfrm>
          <a:prstGeom prst="rect">
            <a:avLst/>
          </a:prstGeom>
        </p:spPr>
      </p:pic>
      <p:sp>
        <p:nvSpPr>
          <p:cNvPr id="46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45" name="Grafik 44" descr="Logo_klein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79512" y="3184400"/>
            <a:ext cx="1252238" cy="540000"/>
          </a:xfrm>
          <a:prstGeom prst="rect">
            <a:avLst/>
          </a:prstGeom>
        </p:spPr>
      </p:pic>
      <p:pic>
        <p:nvPicPr>
          <p:cNvPr id="7170" name="Picture 2" descr="http://www.isc-germany.de/uploads/RTEmagicC_jihua_web.jpg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966966" y="3991390"/>
            <a:ext cx="1428750" cy="495301"/>
          </a:xfrm>
          <a:prstGeom prst="rect">
            <a:avLst/>
          </a:prstGeom>
          <a:noFill/>
        </p:spPr>
      </p:pic>
      <p:pic>
        <p:nvPicPr>
          <p:cNvPr id="7172" name="Picture 4" descr="http://www.isc-germany.de/fileadmin/RGT-Logo_web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365253" y="5301208"/>
            <a:ext cx="1428750" cy="685800"/>
          </a:xfrm>
          <a:prstGeom prst="rect">
            <a:avLst/>
          </a:prstGeom>
          <a:noFill/>
        </p:spPr>
      </p:pic>
      <p:pic>
        <p:nvPicPr>
          <p:cNvPr id="7174" name="Picture 6" descr="http://www.isc-germany.de/uploads/RTEmagicC_rohde_web.gif.gi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029297" y="5434558"/>
            <a:ext cx="1428750" cy="41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Untertitel 2"/>
          <p:cNvSpPr txBox="1">
            <a:spLocks/>
          </p:cNvSpPr>
          <p:nvPr/>
        </p:nvSpPr>
        <p:spPr bwMode="auto">
          <a:xfrm>
            <a:off x="2357438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>
                <a:solidFill>
                  <a:srgbClr val="0056AC"/>
                </a:solidFill>
                <a:cs typeface="Arial" charset="0"/>
              </a:rPr>
              <a:t>Marie-Curie-Str. 20 | 66953 Pirmasens | Germany | Tel.: +49 6331 145334 0 | Fax: +49 6331 145334 30 | E-Mail: info@isc-pirmasens.de | Web: www.isc-pirmasens.de</a:t>
            </a:r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72383" y="2857500"/>
            <a:ext cx="61784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de-DE" sz="2000" dirty="0" err="1" smtClean="0">
                <a:latin typeface="+mn-lt"/>
              </a:rPr>
              <a:t>Thank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you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your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attention</a:t>
            </a:r>
            <a:r>
              <a:rPr lang="de-DE" sz="2000" dirty="0" smtClean="0">
                <a:latin typeface="+mn-lt"/>
              </a:rPr>
              <a:t>!</a:t>
            </a:r>
          </a:p>
          <a:p>
            <a:endParaRPr lang="de-DE" sz="2000" dirty="0" smtClean="0">
              <a:latin typeface="+mn-lt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2718842" y="1714500"/>
            <a:ext cx="709228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Germany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5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35" y="297180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ISC_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412776"/>
            <a:ext cx="2433600" cy="162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Who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We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Are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38475" y="2871986"/>
            <a:ext cx="61784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ISC Germany is an affiliate of the internationally renowned </a:t>
            </a:r>
            <a:r>
              <a:rPr lang="en-US" sz="2000" b="1" dirty="0" smtClean="0">
                <a:latin typeface="+mn-lt"/>
              </a:rPr>
              <a:t>Test and Research Institute </a:t>
            </a:r>
            <a:r>
              <a:rPr lang="en-US" sz="2000" b="1" dirty="0" err="1" smtClean="0">
                <a:latin typeface="+mn-lt"/>
              </a:rPr>
              <a:t>Pirmasens</a:t>
            </a:r>
            <a:r>
              <a:rPr lang="en-US" sz="2000" dirty="0" smtClean="0">
                <a:latin typeface="+mn-lt"/>
              </a:rPr>
              <a:t>.</a:t>
            </a:r>
          </a:p>
          <a:p>
            <a:endParaRPr lang="de-DE" sz="2000" dirty="0">
              <a:latin typeface="+mn-lt"/>
            </a:endParaRPr>
          </a:p>
        </p:txBody>
      </p:sp>
      <p:pic>
        <p:nvPicPr>
          <p:cNvPr id="8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35" y="2971800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2301"/>
            <a:ext cx="24257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uiller\Documents\isc_imagebroschüre\broschuere_2009\ge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4"/>
            <a:ext cx="2426400" cy="3235200"/>
          </a:xfrm>
          <a:prstGeom prst="rect">
            <a:avLst/>
          </a:prstGeom>
          <a:noFill/>
        </p:spPr>
      </p:pic>
      <p:sp>
        <p:nvSpPr>
          <p:cNvPr id="45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0" name="Picture 2" descr="C:\Users\Rouiller\Documents\pfi_anzeigen\PFI_gro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405" y="4653320"/>
            <a:ext cx="1193093" cy="419838"/>
          </a:xfrm>
          <a:prstGeom prst="rect">
            <a:avLst/>
          </a:prstGeom>
          <a:noFill/>
        </p:spPr>
      </p:pic>
      <p:pic>
        <p:nvPicPr>
          <p:cNvPr id="54" name="Grafik 53" descr="PFI-German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52658" y="5339144"/>
            <a:ext cx="1193093" cy="426871"/>
          </a:xfrm>
          <a:prstGeom prst="rect">
            <a:avLst/>
          </a:prstGeom>
        </p:spPr>
      </p:pic>
      <p:pic>
        <p:nvPicPr>
          <p:cNvPr id="55" name="Grafik 54" descr="PFI-Hong-Ko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6023" y="5339144"/>
            <a:ext cx="1193093" cy="426871"/>
          </a:xfrm>
          <a:prstGeom prst="rect">
            <a:avLst/>
          </a:prstGeom>
        </p:spPr>
      </p:pic>
      <p:pic>
        <p:nvPicPr>
          <p:cNvPr id="56" name="Grafik 55" descr="PFI-Chi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62705" y="5339144"/>
            <a:ext cx="1193093" cy="426871"/>
          </a:xfrm>
          <a:prstGeom prst="rect">
            <a:avLst/>
          </a:prstGeom>
        </p:spPr>
      </p:pic>
      <p:pic>
        <p:nvPicPr>
          <p:cNvPr id="57" name="Grafik 56" descr="PFI-Middle-East_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9341" y="5339144"/>
            <a:ext cx="1193093" cy="426871"/>
          </a:xfrm>
          <a:prstGeom prst="rect">
            <a:avLst/>
          </a:prstGeom>
        </p:spPr>
      </p:pic>
      <p:pic>
        <p:nvPicPr>
          <p:cNvPr id="58" name="Grafik 57" descr="PFI_Fareast_logo_web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99387" y="5339144"/>
            <a:ext cx="1193093" cy="419110"/>
          </a:xfrm>
          <a:prstGeom prst="rect">
            <a:avLst/>
          </a:prstGeom>
        </p:spPr>
      </p:pic>
      <p:pic>
        <p:nvPicPr>
          <p:cNvPr id="59" name="Grafik 58" descr="ISC-German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79180" y="5882449"/>
            <a:ext cx="1193093" cy="426871"/>
          </a:xfrm>
          <a:prstGeom prst="rect">
            <a:avLst/>
          </a:prstGeom>
        </p:spPr>
      </p:pic>
      <p:pic>
        <p:nvPicPr>
          <p:cNvPr id="60" name="Grafik 59" descr="PFI-Biotechnolog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47309" y="5882449"/>
            <a:ext cx="1193093" cy="426871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972480" y="5107452"/>
            <a:ext cx="1007232" cy="276999"/>
            <a:chOff x="3577490" y="6233944"/>
            <a:chExt cx="1215673" cy="342626"/>
          </a:xfrm>
        </p:grpSpPr>
        <p:sp>
          <p:nvSpPr>
            <p:cNvPr id="66" name="Abgerundete rechteckige Legende 65"/>
            <p:cNvSpPr/>
            <p:nvPr/>
          </p:nvSpPr>
          <p:spPr>
            <a:xfrm flipV="1">
              <a:off x="3622412" y="6251767"/>
              <a:ext cx="936104" cy="288036"/>
            </a:xfrm>
            <a:prstGeom prst="wedgeRoundRectCallout">
              <a:avLst>
                <a:gd name="adj1" fmla="val 86605"/>
                <a:gd name="adj2" fmla="val -143875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577490" y="6233944"/>
              <a:ext cx="1215673" cy="34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solidFill>
                    <a:schemeClr val="tx2"/>
                  </a:solidFill>
                  <a:latin typeface="+mn-lt"/>
                </a:rPr>
                <a:t>Since</a:t>
              </a:r>
              <a:r>
                <a:rPr lang="de-DE" sz="1200" b="1" dirty="0" smtClean="0">
                  <a:solidFill>
                    <a:schemeClr val="tx2"/>
                  </a:solidFill>
                  <a:latin typeface="+mn-lt"/>
                </a:rPr>
                <a:t> 1956</a:t>
              </a:r>
              <a:endParaRPr lang="de-DE" sz="12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cxnSp>
        <p:nvCxnSpPr>
          <p:cNvPr id="71" name="Gewinkelte Verbindung 70"/>
          <p:cNvCxnSpPr>
            <a:stCxn id="10" idx="2"/>
            <a:endCxn id="58" idx="0"/>
          </p:cNvCxnSpPr>
          <p:nvPr/>
        </p:nvCxnSpPr>
        <p:spPr>
          <a:xfrm rot="16200000" flipH="1">
            <a:off x="6599449" y="3642660"/>
            <a:ext cx="265986" cy="312698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stCxn id="10" idx="2"/>
            <a:endCxn id="56" idx="0"/>
          </p:cNvCxnSpPr>
          <p:nvPr/>
        </p:nvCxnSpPr>
        <p:spPr>
          <a:xfrm rot="16200000" flipH="1">
            <a:off x="5881108" y="4361000"/>
            <a:ext cx="265986" cy="1690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winkelte Verbindung 84"/>
          <p:cNvCxnSpPr>
            <a:stCxn id="10" idx="2"/>
            <a:endCxn id="55" idx="0"/>
          </p:cNvCxnSpPr>
          <p:nvPr/>
        </p:nvCxnSpPr>
        <p:spPr>
          <a:xfrm rot="16200000" flipH="1">
            <a:off x="5162767" y="5079342"/>
            <a:ext cx="265986" cy="2536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winkelte Verbindung 86"/>
          <p:cNvCxnSpPr>
            <a:stCxn id="10" idx="2"/>
            <a:endCxn id="57" idx="0"/>
          </p:cNvCxnSpPr>
          <p:nvPr/>
        </p:nvCxnSpPr>
        <p:spPr>
          <a:xfrm rot="5400000">
            <a:off x="4444426" y="4614619"/>
            <a:ext cx="265986" cy="11830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winkelte Verbindung 90"/>
          <p:cNvCxnSpPr>
            <a:stCxn id="10" idx="2"/>
            <a:endCxn id="54" idx="0"/>
          </p:cNvCxnSpPr>
          <p:nvPr/>
        </p:nvCxnSpPr>
        <p:spPr>
          <a:xfrm rot="5400000">
            <a:off x="3726084" y="3896278"/>
            <a:ext cx="265986" cy="26197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winkelte Verbindung 97"/>
          <p:cNvCxnSpPr>
            <a:stCxn id="54" idx="2"/>
            <a:endCxn id="59" idx="0"/>
          </p:cNvCxnSpPr>
          <p:nvPr/>
        </p:nvCxnSpPr>
        <p:spPr>
          <a:xfrm rot="16200000" flipH="1">
            <a:off x="3204248" y="5110972"/>
            <a:ext cx="116432" cy="14265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stCxn id="54" idx="2"/>
            <a:endCxn id="60" idx="0"/>
          </p:cNvCxnSpPr>
          <p:nvPr/>
        </p:nvCxnSpPr>
        <p:spPr>
          <a:xfrm rot="5400000">
            <a:off x="2488314" y="5821558"/>
            <a:ext cx="116432" cy="534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53333" y="2855987"/>
            <a:ext cx="531906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You are looking for innovative solutions, for project partners or for training courses to reinforce the expertise of your staff?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Welcome at ISC Germany – what can we do for you?</a:t>
            </a:r>
          </a:p>
          <a:p>
            <a:endParaRPr lang="en-US" sz="2000" dirty="0" smtClean="0">
              <a:latin typeface="+mn-lt"/>
            </a:endParaRPr>
          </a:p>
        </p:txBody>
      </p:sp>
      <p:pic>
        <p:nvPicPr>
          <p:cNvPr id="8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37706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5" name="Grafik 14" descr="scanner_b_1500_px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2301"/>
            <a:ext cx="2433600" cy="1619154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What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We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Do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58070" y="2856076"/>
            <a:ext cx="61784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We accompany you with a </a:t>
            </a:r>
            <a:r>
              <a:rPr lang="en-US" sz="2000" b="1" dirty="0" smtClean="0">
                <a:latin typeface="+mn-lt"/>
              </a:rPr>
              <a:t>full-service offer along the complete value creation chain</a:t>
            </a:r>
            <a:r>
              <a:rPr lang="en-US" sz="2000" dirty="0" smtClean="0">
                <a:latin typeface="+mn-lt"/>
              </a:rPr>
              <a:t> providing support in the following areas </a:t>
            </a:r>
          </a:p>
          <a:p>
            <a:r>
              <a:rPr lang="en-US" sz="2000" dirty="0" smtClean="0">
                <a:latin typeface="+mn-lt"/>
              </a:rPr>
              <a:t>	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endParaRPr lang="de-DE" sz="2000" dirty="0">
              <a:latin typeface="+mn-lt"/>
            </a:endParaRPr>
          </a:p>
        </p:txBody>
      </p:sp>
      <p:pic>
        <p:nvPicPr>
          <p:cNvPr id="8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2996952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16" name="Grafik 15" descr="isc_produktentwicklu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2301"/>
            <a:ext cx="2434869" cy="162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1520" y="4509120"/>
            <a:ext cx="4363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training, consultancy and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pattern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product and process 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machines and materials</a:t>
            </a:r>
          </a:p>
          <a:p>
            <a:endParaRPr lang="de-DE" sz="20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4509120"/>
            <a:ext cx="38615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quality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materials and product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product certification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marketing</a:t>
            </a:r>
            <a:endParaRPr lang="de-DE" sz="2000" dirty="0">
              <a:latin typeface="+mn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What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</a:t>
            </a:r>
            <a:r>
              <a:rPr lang="de-DE" sz="4400" b="1" dirty="0" err="1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We</a:t>
            </a: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 Do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Trainings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852737" y="2857500"/>
            <a:ext cx="53196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leather and shoe industry needs to be </a:t>
            </a:r>
            <a:r>
              <a:rPr lang="en-US" sz="2000" b="1" dirty="0" smtClean="0">
                <a:latin typeface="+mn-lt"/>
              </a:rPr>
              <a:t>highly flexible and reactive </a:t>
            </a:r>
            <a:r>
              <a:rPr lang="en-US" sz="2000" dirty="0" smtClean="0">
                <a:latin typeface="+mn-lt"/>
              </a:rPr>
              <a:t>as the markets are changing rapidly. 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Product quality, the ability to innovate, and skilled </a:t>
            </a:r>
            <a:r>
              <a:rPr lang="en-US" sz="2000" b="1" dirty="0" err="1" smtClean="0">
                <a:latin typeface="+mn-lt"/>
              </a:rPr>
              <a:t>labour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are the key factors to success.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9" name="Grafik 6" descr="schagwör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" y="2996952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page_4.jpg"/>
          <p:cNvPicPr>
            <a:picLocks noChangeAspect="1"/>
          </p:cNvPicPr>
          <p:nvPr/>
        </p:nvPicPr>
        <p:blipFill>
          <a:blip r:embed="rId5" cstate="print"/>
          <a:srcRect t="7145" b="11194"/>
          <a:stretch>
            <a:fillRect/>
          </a:stretch>
        </p:blipFill>
        <p:spPr>
          <a:xfrm>
            <a:off x="0" y="1431826"/>
            <a:ext cx="2433600" cy="182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714624" y="1714500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Trainings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3" name="Grafik 12" descr="isc_schulung01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0" y="1412776"/>
            <a:ext cx="2433600" cy="1619155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9" name="Grafik 6" descr="schagwör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" y="2996952"/>
            <a:ext cx="243274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2862262" y="2857500"/>
            <a:ext cx="58862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Our </a:t>
            </a:r>
            <a:r>
              <a:rPr lang="en-US" sz="2000" b="1" dirty="0" smtClean="0">
                <a:latin typeface="+mn-lt"/>
              </a:rPr>
              <a:t>high-quality training and further education program</a:t>
            </a:r>
            <a:r>
              <a:rPr lang="en-US" sz="2000" dirty="0" smtClean="0">
                <a:latin typeface="+mn-lt"/>
              </a:rPr>
              <a:t> places special </a:t>
            </a:r>
            <a:r>
              <a:rPr lang="en-US" sz="2000" b="1" dirty="0" smtClean="0">
                <a:latin typeface="+mn-lt"/>
              </a:rPr>
              <a:t>emphasis on problem solving</a:t>
            </a:r>
            <a:r>
              <a:rPr lang="en-US" sz="2000" dirty="0" smtClean="0">
                <a:latin typeface="+mn-lt"/>
              </a:rPr>
              <a:t>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In our </a:t>
            </a:r>
            <a:r>
              <a:rPr lang="en-GB" sz="2000" b="1" dirty="0" smtClean="0">
                <a:latin typeface="+mn-lt"/>
              </a:rPr>
              <a:t>state-of-the-art training factory</a:t>
            </a:r>
            <a:r>
              <a:rPr lang="en-GB" sz="2000" dirty="0" smtClean="0">
                <a:latin typeface="+mn-lt"/>
              </a:rPr>
              <a:t>, ISC students can put their theoretical knowledge into practice. 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This production line is ISC's nucleus: It serves for </a:t>
            </a:r>
            <a:r>
              <a:rPr lang="en-GB" sz="2000" b="1" dirty="0" smtClean="0">
                <a:latin typeface="+mn-lt"/>
              </a:rPr>
              <a:t>sample production </a:t>
            </a:r>
            <a:r>
              <a:rPr lang="en-GB" sz="2000" dirty="0" smtClean="0">
                <a:latin typeface="+mn-lt"/>
              </a:rPr>
              <a:t>and </a:t>
            </a:r>
            <a:r>
              <a:rPr lang="en-GB" sz="2000" b="1" dirty="0" smtClean="0">
                <a:latin typeface="+mn-lt"/>
              </a:rPr>
              <a:t>pilot runs</a:t>
            </a:r>
            <a:r>
              <a:rPr lang="en-GB" sz="2000" dirty="0" smtClean="0">
                <a:latin typeface="+mn-lt"/>
              </a:rPr>
              <a:t>, for working on </a:t>
            </a:r>
            <a:r>
              <a:rPr lang="en-GB" sz="2000" b="1" dirty="0" smtClean="0">
                <a:latin typeface="+mn-lt"/>
              </a:rPr>
              <a:t>developments</a:t>
            </a:r>
            <a:r>
              <a:rPr lang="en-GB" sz="2000" dirty="0" smtClean="0">
                <a:latin typeface="+mn-lt"/>
              </a:rPr>
              <a:t>, and for </a:t>
            </a:r>
            <a:r>
              <a:rPr lang="en-GB" sz="2000" b="1" dirty="0" smtClean="0">
                <a:latin typeface="+mn-lt"/>
              </a:rPr>
              <a:t>testing innovative production </a:t>
            </a:r>
            <a:r>
              <a:rPr lang="de-DE" sz="2000" b="1" dirty="0" err="1" smtClean="0">
                <a:latin typeface="+mn-lt"/>
              </a:rPr>
              <a:t>methods</a:t>
            </a:r>
            <a:r>
              <a:rPr lang="de-DE" sz="2000" b="1" dirty="0" smtClean="0">
                <a:latin typeface="+mn-lt"/>
              </a:rPr>
              <a:t> and </a:t>
            </a:r>
            <a:r>
              <a:rPr lang="de-DE" sz="2000" b="1" dirty="0" err="1" smtClean="0">
                <a:latin typeface="+mn-lt"/>
              </a:rPr>
              <a:t>technologies</a:t>
            </a:r>
            <a:r>
              <a:rPr lang="en-GB" sz="2000" dirty="0" smtClean="0">
                <a:latin typeface="+mn-lt"/>
              </a:rPr>
              <a:t> to establish their suitability for use in footwear production.</a:t>
            </a:r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 txBox="1">
            <a:spLocks/>
          </p:cNvSpPr>
          <p:nvPr/>
        </p:nvSpPr>
        <p:spPr bwMode="auto">
          <a:xfrm>
            <a:off x="2301552" y="6618288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700" dirty="0">
                <a:solidFill>
                  <a:srgbClr val="0056AC"/>
                </a:solidFill>
                <a:cs typeface="Arial" charset="0"/>
              </a:rPr>
              <a:t>Marie-Curie-Str. 20 | 66953 Pirmasens | Germany |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Phone: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+49 6331 145334 0 | Fax: +49 6331 145334 30 | E-Mail: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info@isc-germany.com </a:t>
            </a:r>
            <a:r>
              <a:rPr lang="de-DE" sz="700" dirty="0">
                <a:solidFill>
                  <a:srgbClr val="0056AC"/>
                </a:solidFill>
                <a:cs typeface="Arial" charset="0"/>
              </a:rPr>
              <a:t>| Web: </a:t>
            </a:r>
            <a:r>
              <a:rPr lang="de-DE" sz="700" dirty="0" smtClean="0">
                <a:solidFill>
                  <a:srgbClr val="0056AC"/>
                </a:solidFill>
                <a:cs typeface="Arial" charset="0"/>
              </a:rPr>
              <a:t>www.isc-germany.com</a:t>
            </a:r>
            <a:endParaRPr lang="de-DE" sz="700" dirty="0">
              <a:solidFill>
                <a:srgbClr val="0056AC"/>
              </a:solidFill>
              <a:cs typeface="Arial" charset="0"/>
            </a:endParaRPr>
          </a:p>
        </p:txBody>
      </p:sp>
      <p:pic>
        <p:nvPicPr>
          <p:cNvPr id="7" name="Picture 3" descr="C:\Users\PC\Documents\isc_bilder\lernfabrik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882" y="4545344"/>
            <a:ext cx="2972973" cy="1980000"/>
          </a:xfrm>
          <a:prstGeom prst="rect">
            <a:avLst/>
          </a:prstGeom>
          <a:noFill/>
        </p:spPr>
      </p:pic>
      <p:pic>
        <p:nvPicPr>
          <p:cNvPr id="11" name="Picture 6" descr="C:\Users\PC\Documents\isc_bilder\ISC_last_sc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236" y="2492896"/>
            <a:ext cx="2975293" cy="1980000"/>
          </a:xfrm>
          <a:prstGeom prst="rect">
            <a:avLst/>
          </a:prstGeom>
          <a:noFill/>
        </p:spPr>
      </p:pic>
      <p:pic>
        <p:nvPicPr>
          <p:cNvPr id="12" name="Picture 7" descr="C:\Users\PC\Documents\isc_bilder\ISC_last_mil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211" y="2492896"/>
            <a:ext cx="2975293" cy="1980000"/>
          </a:xfrm>
          <a:prstGeom prst="rect">
            <a:avLst/>
          </a:prstGeom>
          <a:noFill/>
        </p:spPr>
      </p:pic>
      <p:pic>
        <p:nvPicPr>
          <p:cNvPr id="14" name="Picture 10" descr="C:\Users\PC\Documents\isc_bilder\ISC_ecco_trai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4226" y="4545344"/>
            <a:ext cx="2964278" cy="1980000"/>
          </a:xfrm>
          <a:prstGeom prst="rect">
            <a:avLst/>
          </a:prstGeom>
          <a:noFill/>
        </p:spPr>
      </p:pic>
      <p:pic>
        <p:nvPicPr>
          <p:cNvPr id="15" name="Picture 14" descr="C:\Users\PC\Documents\isc_bilder\ISC_C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545344"/>
            <a:ext cx="2975293" cy="1980000"/>
          </a:xfrm>
          <a:prstGeom prst="rect">
            <a:avLst/>
          </a:prstGeom>
          <a:noFill/>
        </p:spPr>
      </p:pic>
      <p:pic>
        <p:nvPicPr>
          <p:cNvPr id="16" name="Picture 15" descr="C:\Users\PC\Documents\isc_bilder\IMG_74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2492896"/>
            <a:ext cx="2970000" cy="1980000"/>
          </a:xfrm>
          <a:prstGeom prst="rect">
            <a:avLst/>
          </a:prstGeom>
          <a:noFill/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2714624" y="1196752"/>
            <a:ext cx="63218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4400" b="1" dirty="0" smtClean="0">
                <a:solidFill>
                  <a:srgbClr val="0056AC"/>
                </a:solidFill>
                <a:latin typeface="Cambria" pitchFamily="18" charset="0"/>
                <a:cs typeface="Arial" charset="0"/>
              </a:rPr>
              <a:t>ISC Training Factory</a:t>
            </a:r>
            <a:endParaRPr lang="de-DE" sz="4400" b="1" dirty="0">
              <a:solidFill>
                <a:srgbClr val="0056AC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3913</Words>
  <Application>Microsoft Office PowerPoint</Application>
  <PresentationFormat>Předvádění na obrazovce (4:3)</PresentationFormat>
  <Paragraphs>487</Paragraphs>
  <Slides>31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Larissa-Design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Company>Ulrich Franke e.K.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Liz Rouiller</dc:creator>
  <cp:lastModifiedBy>ISC</cp:lastModifiedBy>
  <cp:revision>590</cp:revision>
  <dcterms:created xsi:type="dcterms:W3CDTF">2009-10-28T11:51:23Z</dcterms:created>
  <dcterms:modified xsi:type="dcterms:W3CDTF">2016-10-20T16:28:20Z</dcterms:modified>
</cp:coreProperties>
</file>