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A4643-2473-4A79-8E8A-DC691F712AE3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83F74-6691-4E78-8CF9-2910D85508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 </a:t>
            </a:r>
          </a:p>
        </p:txBody>
      </p:sp>
      <p:sp>
        <p:nvSpPr>
          <p:cNvPr id="61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307A1E-1C30-416B-9E28-67095E172176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5" name="Notizenplatzhalter 2"/>
          <p:cNvSpPr txBox="1">
            <a:spLocks/>
          </p:cNvSpPr>
          <p:nvPr/>
        </p:nvSpPr>
        <p:spPr>
          <a:xfrm>
            <a:off x="838200" y="4495801"/>
            <a:ext cx="5486400" cy="4114800"/>
          </a:xfrm>
          <a:prstGeom prst="rect">
            <a:avLst/>
          </a:prstGeom>
        </p:spPr>
        <p:txBody>
          <a:bodyPr vert="horz" wrap="square" lIns="96471" tIns="48236" rIns="96471" bIns="48236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de-DE" sz="1700" dirty="0" err="1" smtClean="0"/>
              <a:t>We</a:t>
            </a:r>
            <a:r>
              <a:rPr lang="de-DE" sz="1700" dirty="0" smtClean="0"/>
              <a:t> </a:t>
            </a:r>
            <a:r>
              <a:rPr lang="de-DE" sz="1700" dirty="0" err="1" smtClean="0"/>
              <a:t>are</a:t>
            </a:r>
            <a:r>
              <a:rPr lang="de-DE" sz="1700" dirty="0" smtClean="0"/>
              <a:t> </a:t>
            </a:r>
            <a:r>
              <a:rPr lang="de-DE" sz="1700" dirty="0" err="1" smtClean="0"/>
              <a:t>based</a:t>
            </a:r>
            <a:r>
              <a:rPr lang="de-DE" sz="1700" dirty="0" smtClean="0"/>
              <a:t> in Germany </a:t>
            </a:r>
            <a:r>
              <a:rPr lang="de-DE" sz="1700" dirty="0" err="1" smtClean="0"/>
              <a:t>and</a:t>
            </a:r>
            <a:r>
              <a:rPr lang="de-DE" sz="1700" dirty="0" smtClean="0"/>
              <a:t> </a:t>
            </a:r>
            <a:r>
              <a:rPr lang="de-DE" sz="1700" dirty="0" err="1" smtClean="0"/>
              <a:t>operate</a:t>
            </a:r>
            <a:r>
              <a:rPr lang="de-DE" sz="1700" dirty="0" smtClean="0"/>
              <a:t> on a global </a:t>
            </a:r>
            <a:r>
              <a:rPr lang="de-DE" sz="1700" dirty="0" err="1" smtClean="0"/>
              <a:t>scale</a:t>
            </a:r>
            <a:r>
              <a:rPr lang="de-DE" sz="1700" dirty="0" smtClean="0"/>
              <a:t>.</a:t>
            </a:r>
          </a:p>
          <a:p>
            <a:pPr>
              <a:defRPr/>
            </a:pPr>
            <a:endParaRPr lang="de-DE" sz="1700" dirty="0" smtClean="0"/>
          </a:p>
          <a:p>
            <a:pPr>
              <a:defRPr/>
            </a:pPr>
            <a:r>
              <a:rPr lang="en-US" sz="1700" dirty="0" smtClean="0"/>
              <a:t>ISC Germany is a subsidiary of the internationally acclaimed Test and Research Institute </a:t>
            </a:r>
            <a:r>
              <a:rPr lang="en-US" sz="1700" dirty="0" err="1" smtClean="0"/>
              <a:t>Pirmasens</a:t>
            </a:r>
            <a:r>
              <a:rPr lang="en-US" sz="1700" dirty="0" smtClean="0"/>
              <a:t> (PFI </a:t>
            </a:r>
            <a:r>
              <a:rPr lang="en-US" sz="1700" dirty="0" err="1" smtClean="0"/>
              <a:t>Pirmasens</a:t>
            </a:r>
            <a:r>
              <a:rPr lang="en-US" sz="1700" dirty="0" smtClean="0"/>
              <a:t>) and part of the PFI Group. </a:t>
            </a:r>
            <a:r>
              <a:rPr lang="de-DE" sz="400" dirty="0" smtClean="0">
                <a:latin typeface="Calibri" pitchFamily="64" charset="0"/>
              </a:rPr>
              <a:t/>
            </a:r>
            <a:br>
              <a:rPr lang="de-DE" sz="400" dirty="0" smtClean="0">
                <a:latin typeface="Calibri" pitchFamily="64" charset="0"/>
              </a:rPr>
            </a:br>
            <a:r>
              <a:rPr lang="de-DE" sz="600" dirty="0" smtClean="0">
                <a:latin typeface="Calibri" pitchFamily="64" charset="0"/>
              </a:rPr>
              <a:t/>
            </a:r>
            <a:br>
              <a:rPr lang="de-DE" sz="600" dirty="0" smtClean="0">
                <a:latin typeface="Calibri" pitchFamily="64" charset="0"/>
              </a:rPr>
            </a:br>
            <a:endParaRPr lang="de-DE" sz="1500" dirty="0" smtClean="0">
              <a:latin typeface="Calibri" pitchFamily="6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smtClean="0"/>
              <a:t> </a:t>
            </a:r>
          </a:p>
        </p:txBody>
      </p:sp>
      <p:sp>
        <p:nvSpPr>
          <p:cNvPr id="61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307A1E-1C30-416B-9E28-67095E172176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5" name="Notizenplatzhalter 2"/>
          <p:cNvSpPr txBox="1">
            <a:spLocks/>
          </p:cNvSpPr>
          <p:nvPr/>
        </p:nvSpPr>
        <p:spPr>
          <a:xfrm>
            <a:off x="838200" y="4495801"/>
            <a:ext cx="5486400" cy="4114800"/>
          </a:xfrm>
          <a:prstGeom prst="rect">
            <a:avLst/>
          </a:prstGeom>
        </p:spPr>
        <p:txBody>
          <a:bodyPr vert="horz" wrap="square" lIns="96471" tIns="48236" rIns="96471" bIns="48236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de-DE" sz="1700" dirty="0" err="1" smtClean="0"/>
              <a:t>We</a:t>
            </a:r>
            <a:r>
              <a:rPr lang="de-DE" sz="1700" dirty="0" smtClean="0"/>
              <a:t> </a:t>
            </a:r>
            <a:r>
              <a:rPr lang="de-DE" sz="1700" dirty="0" err="1" smtClean="0"/>
              <a:t>are</a:t>
            </a:r>
            <a:r>
              <a:rPr lang="de-DE" sz="1700" dirty="0" smtClean="0"/>
              <a:t> </a:t>
            </a:r>
            <a:r>
              <a:rPr lang="de-DE" sz="1700" dirty="0" err="1" smtClean="0"/>
              <a:t>based</a:t>
            </a:r>
            <a:r>
              <a:rPr lang="de-DE" sz="1700" dirty="0" smtClean="0"/>
              <a:t> in Germany </a:t>
            </a:r>
            <a:r>
              <a:rPr lang="de-DE" sz="1700" dirty="0" err="1" smtClean="0"/>
              <a:t>and</a:t>
            </a:r>
            <a:r>
              <a:rPr lang="de-DE" sz="1700" dirty="0" smtClean="0"/>
              <a:t> </a:t>
            </a:r>
            <a:r>
              <a:rPr lang="de-DE" sz="1700" dirty="0" err="1" smtClean="0"/>
              <a:t>operate</a:t>
            </a:r>
            <a:r>
              <a:rPr lang="de-DE" sz="1700" dirty="0" smtClean="0"/>
              <a:t> on a global </a:t>
            </a:r>
            <a:r>
              <a:rPr lang="de-DE" sz="1700" dirty="0" err="1" smtClean="0"/>
              <a:t>scale</a:t>
            </a:r>
            <a:r>
              <a:rPr lang="de-DE" sz="1700" dirty="0" smtClean="0"/>
              <a:t>.</a:t>
            </a:r>
          </a:p>
          <a:p>
            <a:pPr>
              <a:defRPr/>
            </a:pPr>
            <a:endParaRPr lang="de-DE" sz="1700" dirty="0" smtClean="0"/>
          </a:p>
          <a:p>
            <a:pPr>
              <a:defRPr/>
            </a:pPr>
            <a:r>
              <a:rPr lang="en-US" sz="1700" dirty="0" smtClean="0"/>
              <a:t>ISC Germany is a subsidiary of the internationally acclaimed Test and Research Institute </a:t>
            </a:r>
            <a:r>
              <a:rPr lang="en-US" sz="1700" dirty="0" err="1" smtClean="0"/>
              <a:t>Pirmasens</a:t>
            </a:r>
            <a:r>
              <a:rPr lang="en-US" sz="1700" dirty="0" smtClean="0"/>
              <a:t> (PFI </a:t>
            </a:r>
            <a:r>
              <a:rPr lang="en-US" sz="1700" dirty="0" err="1" smtClean="0"/>
              <a:t>Pirmasens</a:t>
            </a:r>
            <a:r>
              <a:rPr lang="en-US" sz="1700" dirty="0" smtClean="0"/>
              <a:t>) and part of the PFI Group. </a:t>
            </a:r>
            <a:r>
              <a:rPr lang="de-DE" sz="400" dirty="0" smtClean="0">
                <a:latin typeface="Calibri" pitchFamily="64" charset="0"/>
              </a:rPr>
              <a:t/>
            </a:r>
            <a:br>
              <a:rPr lang="de-DE" sz="400" dirty="0" smtClean="0">
                <a:latin typeface="Calibri" pitchFamily="64" charset="0"/>
              </a:rPr>
            </a:br>
            <a:r>
              <a:rPr lang="de-DE" sz="600" dirty="0" smtClean="0">
                <a:latin typeface="Calibri" pitchFamily="64" charset="0"/>
              </a:rPr>
              <a:t/>
            </a:r>
            <a:br>
              <a:rPr lang="de-DE" sz="600" dirty="0" smtClean="0">
                <a:latin typeface="Calibri" pitchFamily="64" charset="0"/>
              </a:rPr>
            </a:br>
            <a:endParaRPr lang="de-DE" sz="1500" dirty="0" smtClean="0">
              <a:latin typeface="Calibri" pitchFamily="6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3B5FE-FB8A-4CB3-A337-75BE61578408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610D6-0DB6-4F1A-9A8C-82A3013688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 bwMode="auto">
          <a:xfrm>
            <a:off x="2714624" y="1714500"/>
            <a:ext cx="632187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DE" sz="4400" dirty="0">
              <a:solidFill>
                <a:srgbClr val="0056AC"/>
              </a:solidFill>
              <a:latin typeface="+mj-lt"/>
              <a:cs typeface="Arial" charset="0"/>
            </a:endParaRPr>
          </a:p>
        </p:txBody>
      </p:sp>
      <p:sp>
        <p:nvSpPr>
          <p:cNvPr id="11" name="Untertitel 2"/>
          <p:cNvSpPr txBox="1">
            <a:spLocks/>
          </p:cNvSpPr>
          <p:nvPr/>
        </p:nvSpPr>
        <p:spPr bwMode="auto">
          <a:xfrm>
            <a:off x="2301552" y="6618288"/>
            <a:ext cx="7239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de-DE" sz="700" dirty="0">
                <a:solidFill>
                  <a:srgbClr val="0056AC"/>
                </a:solidFill>
                <a:cs typeface="Arial" charset="0"/>
              </a:rPr>
              <a:t>Marie-Curie-Str. 20 | 66953 Pirmasens | Germany | </a:t>
            </a:r>
            <a:r>
              <a:rPr lang="de-DE" sz="700" dirty="0" smtClean="0">
                <a:solidFill>
                  <a:srgbClr val="0056AC"/>
                </a:solidFill>
                <a:cs typeface="Arial" charset="0"/>
              </a:rPr>
              <a:t>Phone: </a:t>
            </a:r>
            <a:r>
              <a:rPr lang="de-DE" sz="700" dirty="0">
                <a:solidFill>
                  <a:srgbClr val="0056AC"/>
                </a:solidFill>
                <a:cs typeface="Arial" charset="0"/>
              </a:rPr>
              <a:t>+49 6331 145334 0 | Fax: +49 6331 145334 30 | E-Mail: </a:t>
            </a:r>
            <a:r>
              <a:rPr lang="de-DE" sz="700" dirty="0" smtClean="0">
                <a:solidFill>
                  <a:srgbClr val="0056AC"/>
                </a:solidFill>
                <a:cs typeface="Arial" charset="0"/>
              </a:rPr>
              <a:t>info@isc-germany.com </a:t>
            </a:r>
            <a:r>
              <a:rPr lang="de-DE" sz="700" dirty="0">
                <a:solidFill>
                  <a:srgbClr val="0056AC"/>
                </a:solidFill>
                <a:cs typeface="Arial" charset="0"/>
              </a:rPr>
              <a:t>| Web: </a:t>
            </a:r>
            <a:r>
              <a:rPr lang="de-DE" sz="700" dirty="0" smtClean="0">
                <a:solidFill>
                  <a:srgbClr val="0056AC"/>
                </a:solidFill>
                <a:cs typeface="Arial" charset="0"/>
              </a:rPr>
              <a:t>www.isc-germany.com</a:t>
            </a:r>
            <a:endParaRPr lang="de-DE" sz="700" dirty="0">
              <a:solidFill>
                <a:srgbClr val="0056AC"/>
              </a:solidFill>
              <a:cs typeface="Arial" charset="0"/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2714624" y="1719858"/>
            <a:ext cx="632187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DE" sz="4400" b="1" dirty="0">
              <a:solidFill>
                <a:srgbClr val="0056AC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1406" y="1500174"/>
            <a:ext cx="885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err="1" smtClean="0">
                <a:solidFill>
                  <a:srgbClr val="0056AC"/>
                </a:solidFill>
              </a:rPr>
              <a:t>General</a:t>
            </a:r>
            <a:r>
              <a:rPr lang="cs-CZ" sz="3600" dirty="0" smtClean="0">
                <a:solidFill>
                  <a:srgbClr val="0056AC"/>
                </a:solidFill>
              </a:rPr>
              <a:t> </a:t>
            </a:r>
            <a:r>
              <a:rPr lang="cs-CZ" sz="3600" dirty="0" err="1" smtClean="0">
                <a:solidFill>
                  <a:srgbClr val="0056AC"/>
                </a:solidFill>
              </a:rPr>
              <a:t>technical</a:t>
            </a:r>
            <a:r>
              <a:rPr lang="cs-CZ" sz="3600" dirty="0" smtClean="0">
                <a:solidFill>
                  <a:srgbClr val="0056AC"/>
                </a:solidFill>
              </a:rPr>
              <a:t> </a:t>
            </a:r>
            <a:r>
              <a:rPr lang="cs-CZ" sz="3600" dirty="0" err="1" smtClean="0">
                <a:solidFill>
                  <a:srgbClr val="0056AC"/>
                </a:solidFill>
              </a:rPr>
              <a:t>problems</a:t>
            </a:r>
            <a:r>
              <a:rPr lang="cs-CZ" sz="3600" dirty="0" smtClean="0">
                <a:solidFill>
                  <a:srgbClr val="0056AC"/>
                </a:solidFill>
              </a:rPr>
              <a:t> in </a:t>
            </a:r>
            <a:r>
              <a:rPr lang="cs-CZ" sz="3600" dirty="0" err="1" smtClean="0">
                <a:solidFill>
                  <a:srgbClr val="0056AC"/>
                </a:solidFill>
              </a:rPr>
              <a:t>shoe</a:t>
            </a:r>
            <a:r>
              <a:rPr lang="cs-CZ" sz="3600" dirty="0" smtClean="0">
                <a:solidFill>
                  <a:srgbClr val="0056AC"/>
                </a:solidFill>
              </a:rPr>
              <a:t> </a:t>
            </a:r>
            <a:r>
              <a:rPr lang="cs-CZ" sz="3600" dirty="0" err="1" smtClean="0">
                <a:solidFill>
                  <a:srgbClr val="0056AC"/>
                </a:solidFill>
              </a:rPr>
              <a:t>companies</a:t>
            </a:r>
            <a:endParaRPr lang="en-US" sz="3600" dirty="0">
              <a:solidFill>
                <a:srgbClr val="0056AC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214282" y="2786058"/>
            <a:ext cx="89297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s-CZ" dirty="0" err="1" smtClean="0"/>
              <a:t>Behaviour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technicians</a:t>
            </a:r>
            <a:endParaRPr lang="cs-CZ" dirty="0" smtClean="0"/>
          </a:p>
          <a:p>
            <a:pPr marL="342900" indent="-342900"/>
            <a:r>
              <a:rPr lang="cs-CZ" dirty="0" smtClean="0"/>
              <a:t>      - </a:t>
            </a:r>
            <a:r>
              <a:rPr lang="cs-CZ" dirty="0" err="1" smtClean="0"/>
              <a:t>be</a:t>
            </a:r>
            <a:r>
              <a:rPr lang="cs-CZ" dirty="0" smtClean="0"/>
              <a:t> in </a:t>
            </a:r>
            <a:r>
              <a:rPr lang="cs-CZ" dirty="0" err="1" smtClean="0"/>
              <a:t>production</a:t>
            </a:r>
            <a:r>
              <a:rPr lang="cs-CZ" dirty="0" smtClean="0"/>
              <a:t> area</a:t>
            </a:r>
          </a:p>
          <a:p>
            <a:pPr marL="342900" indent="-342900"/>
            <a:r>
              <a:rPr lang="cs-CZ" dirty="0" smtClean="0"/>
              <a:t>      - </a:t>
            </a:r>
            <a:r>
              <a:rPr lang="cs-CZ" dirty="0" err="1" smtClean="0"/>
              <a:t>practically</a:t>
            </a:r>
            <a:r>
              <a:rPr lang="cs-CZ" dirty="0" smtClean="0"/>
              <a:t> test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operations</a:t>
            </a:r>
            <a:endParaRPr lang="cs-CZ" dirty="0" smtClean="0"/>
          </a:p>
          <a:p>
            <a:pPr marL="342900" indent="-342900"/>
            <a:r>
              <a:rPr lang="cs-CZ" dirty="0" smtClean="0"/>
              <a:t>      - </a:t>
            </a:r>
            <a:r>
              <a:rPr lang="cs-CZ" dirty="0" err="1" smtClean="0"/>
              <a:t>daily</a:t>
            </a:r>
            <a:r>
              <a:rPr lang="cs-CZ" dirty="0" smtClean="0"/>
              <a:t> </a:t>
            </a:r>
            <a:r>
              <a:rPr lang="cs-CZ" dirty="0" err="1" smtClean="0"/>
              <a:t>effort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improvement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b="1" dirty="0" err="1" smtClean="0"/>
              <a:t>documentation</a:t>
            </a:r>
            <a:r>
              <a:rPr lang="cs-CZ" dirty="0" smtClean="0"/>
              <a:t>!!!</a:t>
            </a:r>
          </a:p>
          <a:p>
            <a:pPr marL="342900" indent="-342900"/>
            <a:endParaRPr lang="cs-CZ" dirty="0" smtClean="0"/>
          </a:p>
          <a:p>
            <a:pPr marL="342900" indent="-342900"/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way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decision</a:t>
            </a:r>
            <a:r>
              <a:rPr lang="cs-CZ" dirty="0" smtClean="0"/>
              <a:t> </a:t>
            </a:r>
            <a:r>
              <a:rPr lang="cs-CZ" dirty="0" err="1" smtClean="0"/>
              <a:t>making</a:t>
            </a: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dirty="0" smtClean="0"/>
              <a:t>- </a:t>
            </a:r>
            <a:r>
              <a:rPr lang="cs-CZ" dirty="0" err="1" smtClean="0"/>
              <a:t>manager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leader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cs-CZ" dirty="0" smtClean="0"/>
              <a:t>- </a:t>
            </a:r>
            <a:r>
              <a:rPr lang="cs-CZ" dirty="0" err="1" smtClean="0"/>
              <a:t>selection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aims</a:t>
            </a:r>
            <a:r>
              <a:rPr lang="cs-CZ" dirty="0" smtClean="0"/>
              <a:t> to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reached</a:t>
            </a: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endParaRPr lang="cs-CZ" dirty="0" smtClean="0"/>
          </a:p>
          <a:p>
            <a:pPr marL="342900" indent="-342900"/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 bwMode="auto">
          <a:xfrm>
            <a:off x="2714624" y="1714500"/>
            <a:ext cx="632187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DE" sz="4400" dirty="0">
              <a:solidFill>
                <a:srgbClr val="0056AC"/>
              </a:solidFill>
              <a:latin typeface="+mj-lt"/>
              <a:cs typeface="Arial" charset="0"/>
            </a:endParaRPr>
          </a:p>
        </p:txBody>
      </p:sp>
      <p:sp>
        <p:nvSpPr>
          <p:cNvPr id="11" name="Untertitel 2"/>
          <p:cNvSpPr txBox="1">
            <a:spLocks/>
          </p:cNvSpPr>
          <p:nvPr/>
        </p:nvSpPr>
        <p:spPr bwMode="auto">
          <a:xfrm>
            <a:off x="2301552" y="6618288"/>
            <a:ext cx="7239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Font typeface="Arial" charset="0"/>
              <a:buNone/>
            </a:pPr>
            <a:r>
              <a:rPr lang="de-DE" sz="700" dirty="0">
                <a:solidFill>
                  <a:srgbClr val="0056AC"/>
                </a:solidFill>
                <a:cs typeface="Arial" charset="0"/>
              </a:rPr>
              <a:t>Marie-Curie-Str. 20 | 66953 Pirmasens | Germany | </a:t>
            </a:r>
            <a:r>
              <a:rPr lang="de-DE" sz="700" dirty="0" smtClean="0">
                <a:solidFill>
                  <a:srgbClr val="0056AC"/>
                </a:solidFill>
                <a:cs typeface="Arial" charset="0"/>
              </a:rPr>
              <a:t>Phone: </a:t>
            </a:r>
            <a:r>
              <a:rPr lang="de-DE" sz="700" dirty="0">
                <a:solidFill>
                  <a:srgbClr val="0056AC"/>
                </a:solidFill>
                <a:cs typeface="Arial" charset="0"/>
              </a:rPr>
              <a:t>+49 6331 145334 0 | Fax: +49 6331 145334 30 | E-Mail: </a:t>
            </a:r>
            <a:r>
              <a:rPr lang="de-DE" sz="700" dirty="0" smtClean="0">
                <a:solidFill>
                  <a:srgbClr val="0056AC"/>
                </a:solidFill>
                <a:cs typeface="Arial" charset="0"/>
              </a:rPr>
              <a:t>info@isc-germany.com </a:t>
            </a:r>
            <a:r>
              <a:rPr lang="de-DE" sz="700" dirty="0">
                <a:solidFill>
                  <a:srgbClr val="0056AC"/>
                </a:solidFill>
                <a:cs typeface="Arial" charset="0"/>
              </a:rPr>
              <a:t>| Web: </a:t>
            </a:r>
            <a:r>
              <a:rPr lang="de-DE" sz="700" dirty="0" smtClean="0">
                <a:solidFill>
                  <a:srgbClr val="0056AC"/>
                </a:solidFill>
                <a:cs typeface="Arial" charset="0"/>
              </a:rPr>
              <a:t>www.isc-germany.com</a:t>
            </a:r>
            <a:endParaRPr lang="de-DE" sz="700" dirty="0">
              <a:solidFill>
                <a:srgbClr val="0056AC"/>
              </a:solidFill>
              <a:cs typeface="Arial" charset="0"/>
            </a:endParaRPr>
          </a:p>
        </p:txBody>
      </p:sp>
      <p:sp>
        <p:nvSpPr>
          <p:cNvPr id="12" name="Titel 1"/>
          <p:cNvSpPr txBox="1">
            <a:spLocks/>
          </p:cNvSpPr>
          <p:nvPr/>
        </p:nvSpPr>
        <p:spPr bwMode="auto">
          <a:xfrm>
            <a:off x="2714624" y="1719858"/>
            <a:ext cx="632187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DE" sz="4400" b="1" dirty="0">
              <a:solidFill>
                <a:srgbClr val="0056AC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71406" y="1500174"/>
            <a:ext cx="885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dirty="0" err="1" smtClean="0">
                <a:solidFill>
                  <a:srgbClr val="0056AC"/>
                </a:solidFill>
              </a:rPr>
              <a:t>General</a:t>
            </a:r>
            <a:r>
              <a:rPr lang="cs-CZ" sz="3600" dirty="0" smtClean="0">
                <a:solidFill>
                  <a:srgbClr val="0056AC"/>
                </a:solidFill>
              </a:rPr>
              <a:t> </a:t>
            </a:r>
            <a:r>
              <a:rPr lang="cs-CZ" sz="3600" dirty="0" err="1" smtClean="0">
                <a:solidFill>
                  <a:srgbClr val="0056AC"/>
                </a:solidFill>
              </a:rPr>
              <a:t>technical</a:t>
            </a:r>
            <a:r>
              <a:rPr lang="cs-CZ" sz="3600" dirty="0" smtClean="0">
                <a:solidFill>
                  <a:srgbClr val="0056AC"/>
                </a:solidFill>
              </a:rPr>
              <a:t> </a:t>
            </a:r>
            <a:r>
              <a:rPr lang="cs-CZ" sz="3600" dirty="0" err="1" smtClean="0">
                <a:solidFill>
                  <a:srgbClr val="0056AC"/>
                </a:solidFill>
              </a:rPr>
              <a:t>problems</a:t>
            </a:r>
            <a:r>
              <a:rPr lang="cs-CZ" sz="3600" dirty="0" smtClean="0">
                <a:solidFill>
                  <a:srgbClr val="0056AC"/>
                </a:solidFill>
              </a:rPr>
              <a:t> in </a:t>
            </a:r>
            <a:r>
              <a:rPr lang="cs-CZ" sz="3600" dirty="0" err="1" smtClean="0">
                <a:solidFill>
                  <a:srgbClr val="0056AC"/>
                </a:solidFill>
              </a:rPr>
              <a:t>shoe</a:t>
            </a:r>
            <a:r>
              <a:rPr lang="cs-CZ" sz="3600" dirty="0" smtClean="0">
                <a:solidFill>
                  <a:srgbClr val="0056AC"/>
                </a:solidFill>
              </a:rPr>
              <a:t> </a:t>
            </a:r>
            <a:r>
              <a:rPr lang="cs-CZ" sz="3600" dirty="0" err="1" smtClean="0">
                <a:solidFill>
                  <a:srgbClr val="0056AC"/>
                </a:solidFill>
              </a:rPr>
              <a:t>companies</a:t>
            </a:r>
            <a:endParaRPr lang="en-US" sz="3600" dirty="0">
              <a:solidFill>
                <a:srgbClr val="0056AC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214282" y="2786058"/>
            <a:ext cx="892971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standards</a:t>
            </a:r>
            <a:r>
              <a:rPr lang="cs-CZ" dirty="0" smtClean="0"/>
              <a:t> – </a:t>
            </a:r>
            <a:r>
              <a:rPr lang="cs-CZ" dirty="0" err="1" smtClean="0"/>
              <a:t>knowledge</a:t>
            </a:r>
            <a:r>
              <a:rPr lang="cs-CZ" dirty="0" smtClean="0"/>
              <a:t> </a:t>
            </a:r>
            <a:r>
              <a:rPr lang="cs-CZ" dirty="0" err="1" smtClean="0"/>
              <a:t>about</a:t>
            </a:r>
            <a:r>
              <a:rPr lang="cs-CZ" dirty="0" smtClean="0"/>
              <a:t> </a:t>
            </a:r>
            <a:r>
              <a:rPr lang="cs-CZ" dirty="0" err="1" smtClean="0"/>
              <a:t>correct</a:t>
            </a:r>
            <a:r>
              <a:rPr lang="cs-CZ" dirty="0" smtClean="0"/>
              <a:t> </a:t>
            </a:r>
            <a:r>
              <a:rPr lang="cs-CZ" dirty="0" err="1" smtClean="0"/>
              <a:t>shapes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tools</a:t>
            </a: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dirty="0" smtClean="0"/>
              <a:t>-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way</a:t>
            </a:r>
            <a:r>
              <a:rPr lang="cs-CZ" dirty="0" smtClean="0"/>
              <a:t> </a:t>
            </a:r>
            <a:r>
              <a:rPr lang="cs-CZ" dirty="0" err="1" smtClean="0"/>
              <a:t>how</a:t>
            </a:r>
            <a:r>
              <a:rPr lang="cs-CZ" dirty="0" smtClean="0"/>
              <a:t> to </a:t>
            </a:r>
            <a:r>
              <a:rPr lang="cs-CZ" dirty="0" err="1" smtClean="0"/>
              <a:t>combine</a:t>
            </a:r>
            <a:r>
              <a:rPr lang="cs-CZ" dirty="0" smtClean="0"/>
              <a:t> flexibility, </a:t>
            </a:r>
            <a:r>
              <a:rPr lang="cs-CZ" dirty="0" err="1" smtClean="0"/>
              <a:t>quality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lower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dirty="0" err="1" smtClean="0"/>
              <a:t>Machine</a:t>
            </a:r>
            <a:r>
              <a:rPr lang="cs-CZ" dirty="0" smtClean="0"/>
              <a:t> </a:t>
            </a:r>
            <a:r>
              <a:rPr lang="cs-CZ" dirty="0" err="1" smtClean="0"/>
              <a:t>selection</a:t>
            </a:r>
            <a:r>
              <a:rPr lang="cs-CZ" dirty="0" smtClean="0"/>
              <a:t>, </a:t>
            </a:r>
            <a:r>
              <a:rPr lang="cs-CZ" dirty="0" err="1" smtClean="0"/>
              <a:t>optimal</a:t>
            </a:r>
            <a:r>
              <a:rPr lang="cs-CZ" dirty="0" smtClean="0"/>
              <a:t> </a:t>
            </a:r>
            <a:r>
              <a:rPr lang="cs-CZ" dirty="0" err="1" smtClean="0"/>
              <a:t>machine</a:t>
            </a:r>
            <a:r>
              <a:rPr lang="cs-CZ" dirty="0" smtClean="0"/>
              <a:t> </a:t>
            </a:r>
            <a:r>
              <a:rPr lang="cs-CZ" dirty="0" err="1" smtClean="0"/>
              <a:t>adjustments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preventive</a:t>
            </a:r>
            <a:r>
              <a:rPr lang="cs-CZ" dirty="0" smtClean="0"/>
              <a:t> </a:t>
            </a:r>
            <a:r>
              <a:rPr lang="cs-CZ" dirty="0" err="1" smtClean="0"/>
              <a:t>maintenance</a:t>
            </a: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dirty="0" err="1" smtClean="0"/>
              <a:t>Organization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working</a:t>
            </a:r>
            <a:r>
              <a:rPr lang="cs-CZ" dirty="0" smtClean="0"/>
              <a:t> </a:t>
            </a:r>
            <a:r>
              <a:rPr lang="cs-CZ" dirty="0" err="1" smtClean="0"/>
              <a:t>places</a:t>
            </a: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dirty="0" err="1" smtClean="0"/>
              <a:t>Organization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production</a:t>
            </a:r>
            <a:r>
              <a:rPr lang="cs-CZ" dirty="0" smtClean="0"/>
              <a:t> </a:t>
            </a:r>
            <a:r>
              <a:rPr lang="cs-CZ" dirty="0" err="1" smtClean="0"/>
              <a:t>flow</a:t>
            </a:r>
            <a:r>
              <a:rPr lang="cs-CZ" dirty="0" smtClean="0"/>
              <a:t> – minimum </a:t>
            </a:r>
            <a:r>
              <a:rPr lang="cs-CZ" dirty="0" err="1" smtClean="0"/>
              <a:t>work</a:t>
            </a:r>
            <a:r>
              <a:rPr lang="cs-CZ" dirty="0" smtClean="0"/>
              <a:t> in </a:t>
            </a:r>
            <a:r>
              <a:rPr lang="cs-CZ" dirty="0" err="1" smtClean="0"/>
              <a:t>progress</a:t>
            </a:r>
            <a:r>
              <a:rPr lang="cs-CZ" dirty="0" smtClean="0"/>
              <a:t> (max.4 </a:t>
            </a:r>
            <a:r>
              <a:rPr lang="cs-CZ" dirty="0" err="1" smtClean="0"/>
              <a:t>days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cutting</a:t>
            </a:r>
            <a:r>
              <a:rPr lang="cs-CZ" dirty="0" smtClean="0"/>
              <a:t> to </a:t>
            </a:r>
            <a:r>
              <a:rPr lang="cs-CZ" dirty="0" err="1" smtClean="0"/>
              <a:t>packing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„lot“)</a:t>
            </a:r>
          </a:p>
          <a:p>
            <a:pPr marL="342900" indent="-342900">
              <a:buFont typeface="Arial" pitchFamily="34" charset="0"/>
              <a:buChar char="•"/>
            </a:pP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cs-CZ" dirty="0" err="1" smtClean="0"/>
              <a:t>Material</a:t>
            </a:r>
            <a:r>
              <a:rPr lang="cs-CZ" dirty="0" smtClean="0"/>
              <a:t>, </a:t>
            </a:r>
            <a:r>
              <a:rPr lang="cs-CZ" dirty="0" err="1" smtClean="0"/>
              <a:t>tools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components</a:t>
            </a:r>
            <a:r>
              <a:rPr lang="cs-CZ" dirty="0" smtClean="0"/>
              <a:t> </a:t>
            </a:r>
            <a:r>
              <a:rPr lang="cs-CZ" dirty="0" err="1" smtClean="0"/>
              <a:t>supply</a:t>
            </a:r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endParaRPr lang="cs-CZ" dirty="0" smtClean="0"/>
          </a:p>
          <a:p>
            <a:pPr marL="342900" indent="-342900"/>
            <a:endParaRPr lang="cs-CZ" dirty="0" smtClean="0"/>
          </a:p>
          <a:p>
            <a:pPr marL="342900" indent="-342900">
              <a:buFont typeface="Arial" pitchFamily="34" charset="0"/>
              <a:buChar char="•"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258</Words>
  <Application>Microsoft Office PowerPoint</Application>
  <PresentationFormat>On-screen Show (4:3)</PresentationFormat>
  <Paragraphs>35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user1</cp:lastModifiedBy>
  <cp:revision>1</cp:revision>
  <dcterms:created xsi:type="dcterms:W3CDTF">2016-11-01T05:02:02Z</dcterms:created>
  <dcterms:modified xsi:type="dcterms:W3CDTF">2016-11-01T05:03:10Z</dcterms:modified>
</cp:coreProperties>
</file>